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handoutMasterIdLst>
    <p:handoutMasterId r:id="rId21"/>
  </p:handoutMasterIdLst>
  <p:sldIdLst>
    <p:sldId id="325" r:id="rId2"/>
    <p:sldId id="257" r:id="rId3"/>
    <p:sldId id="256" r:id="rId4"/>
    <p:sldId id="850" r:id="rId5"/>
    <p:sldId id="837" r:id="rId6"/>
    <p:sldId id="838" r:id="rId7"/>
    <p:sldId id="840" r:id="rId8"/>
    <p:sldId id="841" r:id="rId9"/>
    <p:sldId id="842" r:id="rId10"/>
    <p:sldId id="843" r:id="rId11"/>
    <p:sldId id="844" r:id="rId12"/>
    <p:sldId id="845" r:id="rId13"/>
    <p:sldId id="846" r:id="rId14"/>
    <p:sldId id="847" r:id="rId15"/>
    <p:sldId id="848" r:id="rId16"/>
    <p:sldId id="849" r:id="rId17"/>
    <p:sldId id="851" r:id="rId18"/>
    <p:sldId id="265" r:id="rId19"/>
    <p:sldId id="264" r:id="rId20"/>
  </p:sldIdLst>
  <p:sldSz cx="12192000" cy="6858000"/>
  <p:notesSz cx="6858000" cy="9144000"/>
  <p:embeddedFontLst>
    <p:embeddedFont>
      <p:font typeface="思源黑体 CN Bold" panose="02010600030101010101" charset="-122"/>
      <p:bold r:id="rId22"/>
    </p:embeddedFont>
    <p:embeddedFont>
      <p:font typeface="等线" panose="02010600030101010101" pitchFamily="2" charset="-122"/>
      <p:regular r:id="rId23"/>
      <p:bold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6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4" autoAdjust="0"/>
    <p:restoredTop sz="94660" autoAdjust="0"/>
  </p:normalViewPr>
  <p:slideViewPr>
    <p:cSldViewPr snapToGrid="0" showGuides="1">
      <p:cViewPr varScale="1">
        <p:scale>
          <a:sx n="87" d="100"/>
          <a:sy n="87" d="100"/>
        </p:scale>
        <p:origin x="60" y="66"/>
      </p:cViewPr>
      <p:guideLst>
        <p:guide orient="horz" pos="2160"/>
        <p:guide pos="765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58"/>
    </p:cViewPr>
  </p:sorterViewPr>
  <p:notesViewPr>
    <p:cSldViewPr snapToGrid="0" showGuides="1">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D1BFD17-1E03-434F-9399-D1936E2B1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94578D8-152D-469E-B72D-25AC1BC886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824CF-9C00-4639-A668-F824747C6C9B}" type="datetimeFigureOut">
              <a:rPr lang="zh-CN" altLang="en-US" smtClean="0"/>
              <a:t>2024/12/20</a:t>
            </a:fld>
            <a:endParaRPr lang="zh-CN" altLang="en-US"/>
          </a:p>
        </p:txBody>
      </p:sp>
      <p:sp>
        <p:nvSpPr>
          <p:cNvPr id="4" name="页脚占位符 3">
            <a:extLst>
              <a:ext uri="{FF2B5EF4-FFF2-40B4-BE49-F238E27FC236}">
                <a16:creationId xmlns:a16="http://schemas.microsoft.com/office/drawing/2014/main" id="{9CF21DD0-83A0-4EBE-BF9F-CE0681367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25C326-61B2-4F22-B66A-88BE2C1759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504E8-4426-4C6F-A189-1AC2C2367F47}" type="slidenum">
              <a:rPr lang="zh-CN" altLang="en-US" smtClean="0"/>
              <a:t>‹#›</a:t>
            </a:fld>
            <a:endParaRPr lang="zh-CN" altLang="en-US"/>
          </a:p>
        </p:txBody>
      </p:sp>
    </p:spTree>
    <p:extLst>
      <p:ext uri="{BB962C8B-B14F-4D97-AF65-F5344CB8AC3E}">
        <p14:creationId xmlns:p14="http://schemas.microsoft.com/office/powerpoint/2010/main" val="1682442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2B2072-943B-A8B9-8B1A-3B4BB12B447C}"/>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6B396E1B-709C-776D-372B-40696704FA0D}"/>
              </a:ext>
            </a:extLst>
          </p:cNvPr>
          <p:cNvSpPr/>
          <p:nvPr userDrawn="1"/>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任意多边形: 形状 3">
            <a:extLst>
              <a:ext uri="{FF2B5EF4-FFF2-40B4-BE49-F238E27FC236}">
                <a16:creationId xmlns:a16="http://schemas.microsoft.com/office/drawing/2014/main" id="{086C6501-CDA0-346C-29AE-BEF544381AED}"/>
              </a:ext>
            </a:extLst>
          </p:cNvPr>
          <p:cNvSpPr/>
          <p:nvPr userDrawn="1"/>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任意多边形: 形状 4">
            <a:extLst>
              <a:ext uri="{FF2B5EF4-FFF2-40B4-BE49-F238E27FC236}">
                <a16:creationId xmlns:a16="http://schemas.microsoft.com/office/drawing/2014/main" id="{64DEF6BF-007E-AB94-597D-CFC94FA9CE51}"/>
              </a:ext>
            </a:extLst>
          </p:cNvPr>
          <p:cNvSpPr/>
          <p:nvPr userDrawn="1"/>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6" name="任意多边形: 形状 5">
            <a:extLst>
              <a:ext uri="{FF2B5EF4-FFF2-40B4-BE49-F238E27FC236}">
                <a16:creationId xmlns:a16="http://schemas.microsoft.com/office/drawing/2014/main" id="{65F24390-433E-68BB-B9E8-C2D955A18D0E}"/>
              </a:ext>
            </a:extLst>
          </p:cNvPr>
          <p:cNvSpPr/>
          <p:nvPr userDrawn="1"/>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任意多边形: 形状 6">
            <a:extLst>
              <a:ext uri="{FF2B5EF4-FFF2-40B4-BE49-F238E27FC236}">
                <a16:creationId xmlns:a16="http://schemas.microsoft.com/office/drawing/2014/main" id="{6A47F58A-E58A-805F-98EA-893ED651439E}"/>
              </a:ext>
            </a:extLst>
          </p:cNvPr>
          <p:cNvSpPr/>
          <p:nvPr userDrawn="1"/>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Tree>
    <p:extLst>
      <p:ext uri="{BB962C8B-B14F-4D97-AF65-F5344CB8AC3E}">
        <p14:creationId xmlns:p14="http://schemas.microsoft.com/office/powerpoint/2010/main" val="23296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0A1118-D4A6-868D-9A5C-703E8F42EF6B}"/>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C7AC7F1D-6884-B9B2-BF60-05A86C3862EB}"/>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矩形 3">
            <a:extLst>
              <a:ext uri="{FF2B5EF4-FFF2-40B4-BE49-F238E27FC236}">
                <a16:creationId xmlns:a16="http://schemas.microsoft.com/office/drawing/2014/main" id="{0A75BDC5-034A-7A4B-F896-2EC6700F6F64}"/>
              </a:ext>
            </a:extLst>
          </p:cNvPr>
          <p:cNvSpPr/>
          <p:nvPr userDrawn="1"/>
        </p:nvSpPr>
        <p:spPr>
          <a:xfrm>
            <a:off x="7600335" y="0"/>
            <a:ext cx="4591665"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文本框 4">
            <a:extLst>
              <a:ext uri="{FF2B5EF4-FFF2-40B4-BE49-F238E27FC236}">
                <a16:creationId xmlns:a16="http://schemas.microsoft.com/office/drawing/2014/main" id="{2472A47D-1107-77E7-1B1C-3D9F6C5554E2}"/>
              </a:ext>
            </a:extLst>
          </p:cNvPr>
          <p:cNvSpPr txBox="1"/>
          <p:nvPr userDrawn="1"/>
        </p:nvSpPr>
        <p:spPr>
          <a:xfrm>
            <a:off x="1448363" y="1951481"/>
            <a:ext cx="1415772" cy="2851102"/>
          </a:xfrm>
          <a:prstGeom prst="rect">
            <a:avLst/>
          </a:prstGeom>
          <a:noFill/>
        </p:spPr>
        <p:txBody>
          <a:bodyPr vert="eaVert"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6" name="任意多边形: 形状 5">
            <a:extLst>
              <a:ext uri="{FF2B5EF4-FFF2-40B4-BE49-F238E27FC236}">
                <a16:creationId xmlns:a16="http://schemas.microsoft.com/office/drawing/2014/main" id="{48FA25E9-CD80-3433-36A5-76A0C07A1B62}"/>
              </a:ext>
            </a:extLst>
          </p:cNvPr>
          <p:cNvSpPr/>
          <p:nvPr userDrawn="1"/>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a:extLst>
              <a:ext uri="{FF2B5EF4-FFF2-40B4-BE49-F238E27FC236}">
                <a16:creationId xmlns:a16="http://schemas.microsoft.com/office/drawing/2014/main" id="{A02AC699-8A69-D34A-8B88-015B3C542430}"/>
              </a:ext>
            </a:extLst>
          </p:cNvPr>
          <p:cNvSpPr txBox="1"/>
          <p:nvPr userDrawn="1"/>
        </p:nvSpPr>
        <p:spPr>
          <a:xfrm>
            <a:off x="1600421" y="3279436"/>
            <a:ext cx="1839383" cy="30777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 name="文本框 7">
            <a:extLst>
              <a:ext uri="{FF2B5EF4-FFF2-40B4-BE49-F238E27FC236}">
                <a16:creationId xmlns:a16="http://schemas.microsoft.com/office/drawing/2014/main" id="{C1CE2531-9CEA-ABA1-B2B6-9E84A3D67510}"/>
              </a:ext>
            </a:extLst>
          </p:cNvPr>
          <p:cNvSpPr txBox="1"/>
          <p:nvPr userDrawn="1"/>
        </p:nvSpPr>
        <p:spPr>
          <a:xfrm>
            <a:off x="5502509" y="184204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论文背景</a:t>
            </a:r>
          </a:p>
        </p:txBody>
      </p:sp>
      <p:sp>
        <p:nvSpPr>
          <p:cNvPr id="9" name="文本框 8">
            <a:extLst>
              <a:ext uri="{FF2B5EF4-FFF2-40B4-BE49-F238E27FC236}">
                <a16:creationId xmlns:a16="http://schemas.microsoft.com/office/drawing/2014/main" id="{70310E43-D486-5F7B-1908-F30424258AFC}"/>
              </a:ext>
            </a:extLst>
          </p:cNvPr>
          <p:cNvSpPr txBox="1"/>
          <p:nvPr userDrawn="1"/>
        </p:nvSpPr>
        <p:spPr>
          <a:xfrm>
            <a:off x="9098959" y="1835246"/>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研究过程</a:t>
            </a:r>
          </a:p>
        </p:txBody>
      </p:sp>
      <p:sp>
        <p:nvSpPr>
          <p:cNvPr id="10" name="文本框 9">
            <a:extLst>
              <a:ext uri="{FF2B5EF4-FFF2-40B4-BE49-F238E27FC236}">
                <a16:creationId xmlns:a16="http://schemas.microsoft.com/office/drawing/2014/main" id="{E79DAA88-EF39-414F-9ECE-246CB2F9E53C}"/>
              </a:ext>
            </a:extLst>
          </p:cNvPr>
          <p:cNvSpPr txBox="1"/>
          <p:nvPr userDrawn="1"/>
        </p:nvSpPr>
        <p:spPr>
          <a:xfrm>
            <a:off x="5536598" y="3362419"/>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重点难点</a:t>
            </a:r>
          </a:p>
        </p:txBody>
      </p:sp>
      <p:sp>
        <p:nvSpPr>
          <p:cNvPr id="11" name="文本框 10">
            <a:extLst>
              <a:ext uri="{FF2B5EF4-FFF2-40B4-BE49-F238E27FC236}">
                <a16:creationId xmlns:a16="http://schemas.microsoft.com/office/drawing/2014/main" id="{C437C796-7BD9-0366-FA38-0EFE314E0512}"/>
              </a:ext>
            </a:extLst>
          </p:cNvPr>
          <p:cNvSpPr txBox="1"/>
          <p:nvPr userDrawn="1"/>
        </p:nvSpPr>
        <p:spPr>
          <a:xfrm>
            <a:off x="9098959" y="3279437"/>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归纳总结</a:t>
            </a:r>
          </a:p>
        </p:txBody>
      </p:sp>
      <p:sp>
        <p:nvSpPr>
          <p:cNvPr id="12" name="文本框 11">
            <a:extLst>
              <a:ext uri="{FF2B5EF4-FFF2-40B4-BE49-F238E27FC236}">
                <a16:creationId xmlns:a16="http://schemas.microsoft.com/office/drawing/2014/main" id="{139CBC76-3AA8-02AF-42CD-EAC35C4A0018}"/>
              </a:ext>
            </a:extLst>
          </p:cNvPr>
          <p:cNvSpPr txBox="1"/>
          <p:nvPr userDrawn="1"/>
        </p:nvSpPr>
        <p:spPr>
          <a:xfrm>
            <a:off x="5536598" y="486833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参考文献</a:t>
            </a:r>
          </a:p>
        </p:txBody>
      </p:sp>
      <p:sp>
        <p:nvSpPr>
          <p:cNvPr id="13" name="文本框 12">
            <a:extLst>
              <a:ext uri="{FF2B5EF4-FFF2-40B4-BE49-F238E27FC236}">
                <a16:creationId xmlns:a16="http://schemas.microsoft.com/office/drawing/2014/main" id="{9CAD62BC-AFA9-0583-896E-D23B3FCF04B7}"/>
              </a:ext>
            </a:extLst>
          </p:cNvPr>
          <p:cNvSpPr txBox="1"/>
          <p:nvPr userDrawn="1"/>
        </p:nvSpPr>
        <p:spPr>
          <a:xfrm>
            <a:off x="9109991" y="4823923"/>
            <a:ext cx="922047"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致谢</a:t>
            </a:r>
          </a:p>
        </p:txBody>
      </p:sp>
      <p:sp>
        <p:nvSpPr>
          <p:cNvPr id="14" name="矩形 13">
            <a:extLst>
              <a:ext uri="{FF2B5EF4-FFF2-40B4-BE49-F238E27FC236}">
                <a16:creationId xmlns:a16="http://schemas.microsoft.com/office/drawing/2014/main" id="{088D4131-45EF-D10B-BCBD-E4C4AFBB3151}"/>
              </a:ext>
            </a:extLst>
          </p:cNvPr>
          <p:cNvSpPr/>
          <p:nvPr userDrawn="1"/>
        </p:nvSpPr>
        <p:spPr>
          <a:xfrm>
            <a:off x="4772963" y="1931194"/>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1</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5" name="矩形 14">
            <a:extLst>
              <a:ext uri="{FF2B5EF4-FFF2-40B4-BE49-F238E27FC236}">
                <a16:creationId xmlns:a16="http://schemas.microsoft.com/office/drawing/2014/main" id="{C226CE43-33C1-49B0-159B-F9CBE025D66B}"/>
              </a:ext>
            </a:extLst>
          </p:cNvPr>
          <p:cNvSpPr/>
          <p:nvPr userDrawn="1"/>
        </p:nvSpPr>
        <p:spPr>
          <a:xfrm>
            <a:off x="8331768" y="1917015"/>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2</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6" name="矩形 15">
            <a:extLst>
              <a:ext uri="{FF2B5EF4-FFF2-40B4-BE49-F238E27FC236}">
                <a16:creationId xmlns:a16="http://schemas.microsoft.com/office/drawing/2014/main" id="{3142518E-761C-E81D-D3C0-C4F4CA3C52D8}"/>
              </a:ext>
            </a:extLst>
          </p:cNvPr>
          <p:cNvSpPr/>
          <p:nvPr userDrawn="1"/>
        </p:nvSpPr>
        <p:spPr>
          <a:xfrm>
            <a:off x="4772963" y="3440875"/>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3</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7" name="矩形 16">
            <a:extLst>
              <a:ext uri="{FF2B5EF4-FFF2-40B4-BE49-F238E27FC236}">
                <a16:creationId xmlns:a16="http://schemas.microsoft.com/office/drawing/2014/main" id="{E9B940C2-374B-AD1F-C5F5-DEC35AB92043}"/>
              </a:ext>
            </a:extLst>
          </p:cNvPr>
          <p:cNvSpPr/>
          <p:nvPr userDrawn="1"/>
        </p:nvSpPr>
        <p:spPr>
          <a:xfrm>
            <a:off x="8331768" y="3402148"/>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4</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8" name="矩形 17">
            <a:extLst>
              <a:ext uri="{FF2B5EF4-FFF2-40B4-BE49-F238E27FC236}">
                <a16:creationId xmlns:a16="http://schemas.microsoft.com/office/drawing/2014/main" id="{13DC3CCE-7C85-8327-9910-96E7817145DD}"/>
              </a:ext>
            </a:extLst>
          </p:cNvPr>
          <p:cNvSpPr/>
          <p:nvPr userDrawn="1"/>
        </p:nvSpPr>
        <p:spPr>
          <a:xfrm>
            <a:off x="4772963" y="4944419"/>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5</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9" name="矩形 18">
            <a:extLst>
              <a:ext uri="{FF2B5EF4-FFF2-40B4-BE49-F238E27FC236}">
                <a16:creationId xmlns:a16="http://schemas.microsoft.com/office/drawing/2014/main" id="{E1BB66EB-DA3D-35DA-6DE9-86812F7BE50F}"/>
              </a:ext>
            </a:extLst>
          </p:cNvPr>
          <p:cNvSpPr/>
          <p:nvPr userDrawn="1"/>
        </p:nvSpPr>
        <p:spPr>
          <a:xfrm>
            <a:off x="8331768" y="4905692"/>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6</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Tree>
    <p:extLst>
      <p:ext uri="{BB962C8B-B14F-4D97-AF65-F5344CB8AC3E}">
        <p14:creationId xmlns:p14="http://schemas.microsoft.com/office/powerpoint/2010/main" val="1716554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32754A-BEF2-8117-2211-D9E8324F2FD3}"/>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j-lt"/>
            </a:endParaRPr>
          </a:p>
        </p:txBody>
      </p:sp>
      <p:sp>
        <p:nvSpPr>
          <p:cNvPr id="3" name="矩形 2">
            <a:extLst>
              <a:ext uri="{FF2B5EF4-FFF2-40B4-BE49-F238E27FC236}">
                <a16:creationId xmlns:a16="http://schemas.microsoft.com/office/drawing/2014/main" id="{C9BB320A-3DBA-833E-7A68-D66D8ABF076C}"/>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任意多边形: 形状 8">
            <a:extLst>
              <a:ext uri="{FF2B5EF4-FFF2-40B4-BE49-F238E27FC236}">
                <a16:creationId xmlns:a16="http://schemas.microsoft.com/office/drawing/2014/main" id="{CDDA2A88-FD03-68CD-9986-F73E7966ECC9}"/>
              </a:ext>
            </a:extLst>
          </p:cNvPr>
          <p:cNvSpPr/>
          <p:nvPr userDrawn="1"/>
        </p:nvSpPr>
        <p:spPr>
          <a:xfrm>
            <a:off x="-121920" y="1960878"/>
            <a:ext cx="4406516" cy="2867427"/>
          </a:xfrm>
          <a:custGeom>
            <a:avLst/>
            <a:gdLst>
              <a:gd name="connsiteX0" fmla="*/ 0 w 4406516"/>
              <a:gd name="connsiteY0" fmla="*/ 0 h 2867427"/>
              <a:gd name="connsiteX1" fmla="*/ 4406516 w 4406516"/>
              <a:gd name="connsiteY1" fmla="*/ 0 h 2867427"/>
              <a:gd name="connsiteX2" fmla="*/ 3689659 w 4406516"/>
              <a:gd name="connsiteY2" fmla="*/ 2867427 h 2867427"/>
              <a:gd name="connsiteX3" fmla="*/ 0 w 440651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406516" h="2867427">
                <a:moveTo>
                  <a:pt x="0" y="0"/>
                </a:moveTo>
                <a:lnTo>
                  <a:pt x="4406516" y="0"/>
                </a:lnTo>
                <a:lnTo>
                  <a:pt x="368965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
        <p:nvSpPr>
          <p:cNvPr id="11" name="任意多边形: 形状 10">
            <a:extLst>
              <a:ext uri="{FF2B5EF4-FFF2-40B4-BE49-F238E27FC236}">
                <a16:creationId xmlns:a16="http://schemas.microsoft.com/office/drawing/2014/main" id="{1906746D-EFF1-F7B4-B637-60579B8FF0CC}"/>
              </a:ext>
            </a:extLst>
          </p:cNvPr>
          <p:cNvSpPr/>
          <p:nvPr userDrawn="1"/>
        </p:nvSpPr>
        <p:spPr>
          <a:xfrm>
            <a:off x="-121920" y="2147684"/>
            <a:ext cx="4368871" cy="2493817"/>
          </a:xfrm>
          <a:custGeom>
            <a:avLst/>
            <a:gdLst>
              <a:gd name="connsiteX0" fmla="*/ 0 w 4368871"/>
              <a:gd name="connsiteY0" fmla="*/ 0 h 2493817"/>
              <a:gd name="connsiteX1" fmla="*/ 4368871 w 4368871"/>
              <a:gd name="connsiteY1" fmla="*/ 0 h 2493817"/>
              <a:gd name="connsiteX2" fmla="*/ 3745417 w 4368871"/>
              <a:gd name="connsiteY2" fmla="*/ 2493817 h 2493817"/>
              <a:gd name="connsiteX3" fmla="*/ 0 w 436887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368871" h="2493817">
                <a:moveTo>
                  <a:pt x="0" y="0"/>
                </a:moveTo>
                <a:lnTo>
                  <a:pt x="4368871" y="0"/>
                </a:lnTo>
                <a:lnTo>
                  <a:pt x="3745417"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3" name="任意多边形: 形状 12">
            <a:extLst>
              <a:ext uri="{FF2B5EF4-FFF2-40B4-BE49-F238E27FC236}">
                <a16:creationId xmlns:a16="http://schemas.microsoft.com/office/drawing/2014/main" id="{B50B9C6D-3BC3-F154-11A2-94CFEEE4362F}"/>
              </a:ext>
            </a:extLst>
          </p:cNvPr>
          <p:cNvSpPr/>
          <p:nvPr userDrawn="1"/>
        </p:nvSpPr>
        <p:spPr>
          <a:xfrm>
            <a:off x="4354954" y="1960878"/>
            <a:ext cx="7847741" cy="2867427"/>
          </a:xfrm>
          <a:custGeom>
            <a:avLst/>
            <a:gdLst>
              <a:gd name="connsiteX0" fmla="*/ 716857 w 7847741"/>
              <a:gd name="connsiteY0" fmla="*/ 0 h 2867427"/>
              <a:gd name="connsiteX1" fmla="*/ 7847741 w 7847741"/>
              <a:gd name="connsiteY1" fmla="*/ 0 h 2867427"/>
              <a:gd name="connsiteX2" fmla="*/ 7847741 w 7847741"/>
              <a:gd name="connsiteY2" fmla="*/ 2867427 h 2867427"/>
              <a:gd name="connsiteX3" fmla="*/ 0 w 7847741"/>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7847741" h="2867427">
                <a:moveTo>
                  <a:pt x="716857" y="0"/>
                </a:moveTo>
                <a:lnTo>
                  <a:pt x="7847741" y="0"/>
                </a:lnTo>
                <a:lnTo>
                  <a:pt x="7847741"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5" name="任意多边形: 形状 14">
            <a:extLst>
              <a:ext uri="{FF2B5EF4-FFF2-40B4-BE49-F238E27FC236}">
                <a16:creationId xmlns:a16="http://schemas.microsoft.com/office/drawing/2014/main" id="{3942E2F2-23EF-33BC-606B-EEFEB643BA36}"/>
              </a:ext>
            </a:extLst>
          </p:cNvPr>
          <p:cNvSpPr/>
          <p:nvPr userDrawn="1"/>
        </p:nvSpPr>
        <p:spPr>
          <a:xfrm>
            <a:off x="4392599" y="2147684"/>
            <a:ext cx="7799401" cy="2493817"/>
          </a:xfrm>
          <a:custGeom>
            <a:avLst/>
            <a:gdLst>
              <a:gd name="connsiteX0" fmla="*/ 623454 w 7799401"/>
              <a:gd name="connsiteY0" fmla="*/ 0 h 2493817"/>
              <a:gd name="connsiteX1" fmla="*/ 7799401 w 7799401"/>
              <a:gd name="connsiteY1" fmla="*/ 0 h 2493817"/>
              <a:gd name="connsiteX2" fmla="*/ 7799401 w 7799401"/>
              <a:gd name="connsiteY2" fmla="*/ 2493817 h 2493817"/>
              <a:gd name="connsiteX3" fmla="*/ 0 w 779940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7799401" h="2493817">
                <a:moveTo>
                  <a:pt x="623454" y="0"/>
                </a:moveTo>
                <a:lnTo>
                  <a:pt x="7799401" y="0"/>
                </a:lnTo>
                <a:lnTo>
                  <a:pt x="7799401"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Tree>
    <p:extLst>
      <p:ext uri="{BB962C8B-B14F-4D97-AF65-F5344CB8AC3E}">
        <p14:creationId xmlns:p14="http://schemas.microsoft.com/office/powerpoint/2010/main" val="355406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5063E62-8ADC-4BE2-9FF5-6AF5A14CEF05}"/>
              </a:ext>
            </a:extLst>
          </p:cNvPr>
          <p:cNvPicPr>
            <a:picLocks noChangeAspect="1"/>
          </p:cNvPicPr>
          <p:nvPr userDrawn="1"/>
        </p:nvPicPr>
        <p:blipFill rotWithShape="1">
          <a:blip r:embed="rId2"/>
          <a:srcRect r="16472"/>
          <a:stretch/>
        </p:blipFill>
        <p:spPr>
          <a:xfrm rot="5400000">
            <a:off x="2701059" y="-2701058"/>
            <a:ext cx="6788259" cy="12190378"/>
          </a:xfrm>
          <a:prstGeom prst="rect">
            <a:avLst/>
          </a:prstGeom>
        </p:spPr>
      </p:pic>
      <p:sp>
        <p:nvSpPr>
          <p:cNvPr id="3" name="矩形 2">
            <a:extLst>
              <a:ext uri="{FF2B5EF4-FFF2-40B4-BE49-F238E27FC236}">
                <a16:creationId xmlns:a16="http://schemas.microsoft.com/office/drawing/2014/main" id="{53AC05BB-C5D2-4C8C-B042-2EE3C8F1A9F0}"/>
              </a:ext>
            </a:extLst>
          </p:cNvPr>
          <p:cNvSpPr/>
          <p:nvPr userDrawn="1"/>
        </p:nvSpPr>
        <p:spPr>
          <a:xfrm>
            <a:off x="-6000" y="0"/>
            <a:ext cx="12199622" cy="678825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C0A1C82-9D9A-C583-6E29-7361C12E8443}"/>
              </a:ext>
            </a:extLst>
          </p:cNvPr>
          <p:cNvSpPr/>
          <p:nvPr userDrawn="1"/>
        </p:nvSpPr>
        <p:spPr>
          <a:xfrm>
            <a:off x="0" y="0"/>
            <a:ext cx="6377617"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flipH="1">
            <a:off x="-6000" y="6342610"/>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userDrawn="1"/>
        </p:nvCxnSpPr>
        <p:spPr>
          <a:xfrm flipH="1">
            <a:off x="-6000" y="703814"/>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4849E7C-9DE6-4A66-88B5-90026889B64A}"/>
              </a:ext>
            </a:extLst>
          </p:cNvPr>
          <p:cNvSpPr txBox="1"/>
          <p:nvPr userDrawn="1"/>
        </p:nvSpPr>
        <p:spPr>
          <a:xfrm>
            <a:off x="10965355" y="110067"/>
            <a:ext cx="123264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accent1"/>
                </a:solidFill>
                <a:latin typeface="+mj-ea"/>
                <a:ea typeface="+mj-ea"/>
              </a:rPr>
              <a:t>LOGO</a:t>
            </a:r>
            <a:endParaRPr kumimoji="1" lang="zh-CN" altLang="en-US" sz="2400" b="1" dirty="0">
              <a:solidFill>
                <a:schemeClr val="accent1"/>
              </a:solidFill>
              <a:latin typeface="+mj-ea"/>
              <a:ea typeface="+mj-ea"/>
            </a:endParaRPr>
          </a:p>
        </p:txBody>
      </p:sp>
      <p:sp>
        <p:nvSpPr>
          <p:cNvPr id="11" name="矩形 10">
            <a:extLst>
              <a:ext uri="{FF2B5EF4-FFF2-40B4-BE49-F238E27FC236}">
                <a16:creationId xmlns:a16="http://schemas.microsoft.com/office/drawing/2014/main" id="{37C52E11-922A-6589-9335-A992441F69A9}"/>
              </a:ext>
            </a:extLst>
          </p:cNvPr>
          <p:cNvSpPr/>
          <p:nvPr userDrawn="1"/>
        </p:nvSpPr>
        <p:spPr>
          <a:xfrm>
            <a:off x="-25618" y="6395767"/>
            <a:ext cx="12198000" cy="462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308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05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11111"/>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6" r:id="rId3"/>
    <p:sldLayoutId id="2147483663"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矩形 833">
            <a:extLst>
              <a:ext uri="{FF2B5EF4-FFF2-40B4-BE49-F238E27FC236}">
                <a16:creationId xmlns:a16="http://schemas.microsoft.com/office/drawing/2014/main" id="{4D7D5138-A679-495D-9457-28D26DFCB2A1}"/>
              </a:ext>
            </a:extLst>
          </p:cNvPr>
          <p:cNvSpPr>
            <a:spLocks noChangeAspect="1"/>
          </p:cNvSpPr>
          <p:nvPr/>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33" name="矩形 832">
            <a:extLst>
              <a:ext uri="{FF2B5EF4-FFF2-40B4-BE49-F238E27FC236}">
                <a16:creationId xmlns:a16="http://schemas.microsoft.com/office/drawing/2014/main" id="{DE50B164-437E-4B2F-ABC2-205871CC7FFF}"/>
              </a:ext>
            </a:extLst>
          </p:cNvPr>
          <p:cNvSpPr/>
          <p:nvPr/>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0" name="任意多边形: 形状 19">
            <a:extLst>
              <a:ext uri="{FF2B5EF4-FFF2-40B4-BE49-F238E27FC236}">
                <a16:creationId xmlns:a16="http://schemas.microsoft.com/office/drawing/2014/main" id="{879A7645-4080-5C36-F600-CFE6CD33C9C3}"/>
              </a:ext>
            </a:extLst>
          </p:cNvPr>
          <p:cNvSpPr/>
          <p:nvPr/>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1" name="任意多边形: 形状 20">
            <a:extLst>
              <a:ext uri="{FF2B5EF4-FFF2-40B4-BE49-F238E27FC236}">
                <a16:creationId xmlns:a16="http://schemas.microsoft.com/office/drawing/2014/main" id="{5EAA59E2-B0CC-B2E3-4F4D-AE0DB594CD90}"/>
              </a:ext>
            </a:extLst>
          </p:cNvPr>
          <p:cNvSpPr/>
          <p:nvPr/>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3" name="任意多边形: 形状 22">
            <a:extLst>
              <a:ext uri="{FF2B5EF4-FFF2-40B4-BE49-F238E27FC236}">
                <a16:creationId xmlns:a16="http://schemas.microsoft.com/office/drawing/2014/main" id="{04C7204E-8552-31ED-76EF-F2468A398378}"/>
              </a:ext>
            </a:extLst>
          </p:cNvPr>
          <p:cNvSpPr/>
          <p:nvPr/>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4" name="任意多边形: 形状 23">
            <a:extLst>
              <a:ext uri="{FF2B5EF4-FFF2-40B4-BE49-F238E27FC236}">
                <a16:creationId xmlns:a16="http://schemas.microsoft.com/office/drawing/2014/main" id="{FD1F3401-1332-AE9F-CA43-7FCC4C2C75E6}"/>
              </a:ext>
            </a:extLst>
          </p:cNvPr>
          <p:cNvSpPr/>
          <p:nvPr/>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3" name="文本框 12">
            <a:extLst>
              <a:ext uri="{FF2B5EF4-FFF2-40B4-BE49-F238E27FC236}">
                <a16:creationId xmlns:a16="http://schemas.microsoft.com/office/drawing/2014/main" id="{CFBABC97-6DA0-4343-97A7-12A41E2E6322}"/>
              </a:ext>
            </a:extLst>
          </p:cNvPr>
          <p:cNvSpPr txBox="1"/>
          <p:nvPr/>
        </p:nvSpPr>
        <p:spPr>
          <a:xfrm>
            <a:off x="2430658" y="2737665"/>
            <a:ext cx="7899400" cy="1015663"/>
          </a:xfrm>
          <a:prstGeom prst="rect">
            <a:avLst/>
          </a:prstGeom>
          <a:noFill/>
        </p:spPr>
        <p:txBody>
          <a:bodyPr wrap="square" rtlCol="0">
            <a:spAutoFit/>
          </a:bodyPr>
          <a:lstStyle/>
          <a:p>
            <a:r>
              <a:rPr lang="zh-CN" altLang="en-US" sz="6000" b="1" spc="600" dirty="0">
                <a:solidFill>
                  <a:schemeClr val="bg1"/>
                </a:solidFill>
                <a:latin typeface="思源黑体 CN Bold" panose="020B0800000000000000" pitchFamily="34" charset="-122"/>
                <a:ea typeface="思源黑体 CN Bold" panose="020B0800000000000000" pitchFamily="34" charset="-122"/>
                <a:sym typeface="思源黑体 CN Bold" panose="020B0800000000000000" pitchFamily="34" charset="-122"/>
              </a:rPr>
              <a:t>数字图像处理大作业</a:t>
            </a:r>
          </a:p>
        </p:txBody>
      </p:sp>
      <p:sp>
        <p:nvSpPr>
          <p:cNvPr id="17" name="矩形: 圆角 16">
            <a:extLst>
              <a:ext uri="{FF2B5EF4-FFF2-40B4-BE49-F238E27FC236}">
                <a16:creationId xmlns:a16="http://schemas.microsoft.com/office/drawing/2014/main" id="{C67FDA84-94FD-44FA-9924-4B8807ABEA39}"/>
              </a:ext>
            </a:extLst>
          </p:cNvPr>
          <p:cNvSpPr/>
          <p:nvPr/>
        </p:nvSpPr>
        <p:spPr>
          <a:xfrm>
            <a:off x="4981818" y="4074167"/>
            <a:ext cx="2228364" cy="43279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19220211 </a:t>
            </a:r>
            <a:r>
              <a:rPr kumimoji="0" lang="zh-CN" altLang="en-US" sz="14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刘浩天</a:t>
            </a:r>
          </a:p>
        </p:txBody>
      </p:sp>
    </p:spTree>
    <p:extLst>
      <p:ext uri="{BB962C8B-B14F-4D97-AF65-F5344CB8AC3E}">
        <p14:creationId xmlns:p14="http://schemas.microsoft.com/office/powerpoint/2010/main" val="28385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89B29-23D8-F9DA-3DBC-DABA3A7FF9D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4389CF3-FF4A-D7F8-C786-3E8000859344}"/>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空域滤波</a:t>
            </a:r>
          </a:p>
        </p:txBody>
      </p:sp>
      <p:sp>
        <p:nvSpPr>
          <p:cNvPr id="3" name="文本框 2">
            <a:extLst>
              <a:ext uri="{FF2B5EF4-FFF2-40B4-BE49-F238E27FC236}">
                <a16:creationId xmlns:a16="http://schemas.microsoft.com/office/drawing/2014/main" id="{3F35E11D-DC93-A57E-BFFC-E4EB78568759}"/>
              </a:ext>
            </a:extLst>
          </p:cNvPr>
          <p:cNvSpPr txBox="1"/>
          <p:nvPr/>
        </p:nvSpPr>
        <p:spPr>
          <a:xfrm>
            <a:off x="78302" y="729297"/>
            <a:ext cx="12035396" cy="1997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基于空间域使图像平滑：基于图像空间的邻域模板运算去消除图像中的噪音从而使图像变得平滑。</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均值滤波：以图像中某一像素为中心，在它的周围选择一邻域，将邻域中的所有灰度值相加求出其平均值，用此平均值去代替原来的像素值。</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中值滤波：以图像中某一像素为中心，在它的周围选择一邻域，将邻域中的所有灰度值进行排序求出中值，用此中值去代替原来的像素值。高斯滤波：以图像中的某一像素为中心，在它的周围选择一邻域，将邻域内的所有灰度值按高斯正态分布曲线进行统计，分配相应的权值系数，然后算出邻域内所有点的加权平均值，用此加权平均值代替原来的像素值。</a:t>
            </a:r>
          </a:p>
        </p:txBody>
      </p:sp>
      <p:pic>
        <p:nvPicPr>
          <p:cNvPr id="6" name="图片 5">
            <a:extLst>
              <a:ext uri="{FF2B5EF4-FFF2-40B4-BE49-F238E27FC236}">
                <a16:creationId xmlns:a16="http://schemas.microsoft.com/office/drawing/2014/main" id="{281C2F75-FFE1-B4A1-1578-78754466FC5E}"/>
              </a:ext>
            </a:extLst>
          </p:cNvPr>
          <p:cNvPicPr>
            <a:picLocks noChangeAspect="1"/>
          </p:cNvPicPr>
          <p:nvPr/>
        </p:nvPicPr>
        <p:blipFill>
          <a:blip r:embed="rId2"/>
          <a:stretch>
            <a:fillRect/>
          </a:stretch>
        </p:blipFill>
        <p:spPr>
          <a:xfrm>
            <a:off x="-91982" y="2726575"/>
            <a:ext cx="6366069" cy="4131425"/>
          </a:xfrm>
          <a:prstGeom prst="rect">
            <a:avLst/>
          </a:prstGeom>
        </p:spPr>
      </p:pic>
      <p:pic>
        <p:nvPicPr>
          <p:cNvPr id="9" name="图片 8">
            <a:extLst>
              <a:ext uri="{FF2B5EF4-FFF2-40B4-BE49-F238E27FC236}">
                <a16:creationId xmlns:a16="http://schemas.microsoft.com/office/drawing/2014/main" id="{64CF4276-F981-F19F-5A29-7E900C642089}"/>
              </a:ext>
            </a:extLst>
          </p:cNvPr>
          <p:cNvPicPr>
            <a:picLocks noChangeAspect="1"/>
          </p:cNvPicPr>
          <p:nvPr/>
        </p:nvPicPr>
        <p:blipFill>
          <a:blip r:embed="rId3"/>
          <a:stretch>
            <a:fillRect/>
          </a:stretch>
        </p:blipFill>
        <p:spPr>
          <a:xfrm>
            <a:off x="6071454" y="3248234"/>
            <a:ext cx="3131092" cy="3609766"/>
          </a:xfrm>
          <a:prstGeom prst="rect">
            <a:avLst/>
          </a:prstGeom>
        </p:spPr>
      </p:pic>
      <p:pic>
        <p:nvPicPr>
          <p:cNvPr id="12" name="图片 11">
            <a:extLst>
              <a:ext uri="{FF2B5EF4-FFF2-40B4-BE49-F238E27FC236}">
                <a16:creationId xmlns:a16="http://schemas.microsoft.com/office/drawing/2014/main" id="{AC5585AC-37CD-17A4-1049-EB734F7FB890}"/>
              </a:ext>
            </a:extLst>
          </p:cNvPr>
          <p:cNvPicPr>
            <a:picLocks noChangeAspect="1"/>
          </p:cNvPicPr>
          <p:nvPr/>
        </p:nvPicPr>
        <p:blipFill>
          <a:blip r:embed="rId4"/>
          <a:stretch>
            <a:fillRect/>
          </a:stretch>
        </p:blipFill>
        <p:spPr>
          <a:xfrm>
            <a:off x="9016538" y="3122835"/>
            <a:ext cx="3175462" cy="3735165"/>
          </a:xfrm>
          <a:prstGeom prst="rect">
            <a:avLst/>
          </a:prstGeom>
        </p:spPr>
      </p:pic>
    </p:spTree>
    <p:extLst>
      <p:ext uri="{BB962C8B-B14F-4D97-AF65-F5344CB8AC3E}">
        <p14:creationId xmlns:p14="http://schemas.microsoft.com/office/powerpoint/2010/main" val="213264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45A6-ED6D-D611-E213-22365966F4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005E3E-2A77-4B33-EB71-D49DC35F25E7}"/>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频域滤波</a:t>
            </a:r>
          </a:p>
        </p:txBody>
      </p:sp>
      <p:sp>
        <p:nvSpPr>
          <p:cNvPr id="3" name="文本框 2">
            <a:extLst>
              <a:ext uri="{FF2B5EF4-FFF2-40B4-BE49-F238E27FC236}">
                <a16:creationId xmlns:a16="http://schemas.microsoft.com/office/drawing/2014/main" id="{0FCA9CF6-4424-DEA4-9F9F-07FC60B7A543}"/>
              </a:ext>
            </a:extLst>
          </p:cNvPr>
          <p:cNvSpPr txBox="1"/>
          <p:nvPr/>
        </p:nvSpPr>
        <p:spPr>
          <a:xfrm>
            <a:off x="53756" y="718361"/>
            <a:ext cx="5005924" cy="5552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频率域滤波原理：通过滤波器函数以某种方式修改图像变换，然后通过取结果的反变换来获得处理后的图片。</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基于频域的图像平滑：对图像进行正交变换，利用噪声对应高频信息的特点去消除噪声。</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理想低通滤波器：选定一个截止频率</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，找到图像中的每一点到频率域原点的距离</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定义为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x,y</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=(x2+y2)(1/2))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，如果</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值大于</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则设定该点的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，如果该点的距离小于</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则设定该点的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，最后用</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值乘以该点像素值得到像素值即为该点的新像素。</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高斯高通滤波器：选定一个截止频率</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，找到图像中的每一点到频率域原点的距离</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，计算出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1-exp(-(bb)/(2(D0^2)))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的值，用此值去乘以每点对应的像素值，得到的值即为新像素值。</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巴特沃斯低通滤波器：选定一个截止频率</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、阶</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，找到图像中的每一点到频率域原点的距离</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，计算出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b/D0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2n</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）的值，用此值去乘以没点对应的像素值，得到的即为新像素值。</a:t>
            </a:r>
          </a:p>
        </p:txBody>
      </p:sp>
      <p:pic>
        <p:nvPicPr>
          <p:cNvPr id="5" name="图片 4">
            <a:extLst>
              <a:ext uri="{FF2B5EF4-FFF2-40B4-BE49-F238E27FC236}">
                <a16:creationId xmlns:a16="http://schemas.microsoft.com/office/drawing/2014/main" id="{177B7A1B-3E1D-BB6E-22B2-EC6A0AA55141}"/>
              </a:ext>
            </a:extLst>
          </p:cNvPr>
          <p:cNvPicPr>
            <a:picLocks noChangeAspect="1"/>
          </p:cNvPicPr>
          <p:nvPr/>
        </p:nvPicPr>
        <p:blipFill>
          <a:blip r:embed="rId2"/>
          <a:stretch>
            <a:fillRect/>
          </a:stretch>
        </p:blipFill>
        <p:spPr>
          <a:xfrm>
            <a:off x="5442925" y="0"/>
            <a:ext cx="3734663" cy="3953981"/>
          </a:xfrm>
          <a:prstGeom prst="rect">
            <a:avLst/>
          </a:prstGeom>
        </p:spPr>
      </p:pic>
      <p:pic>
        <p:nvPicPr>
          <p:cNvPr id="8" name="图片 7">
            <a:extLst>
              <a:ext uri="{FF2B5EF4-FFF2-40B4-BE49-F238E27FC236}">
                <a16:creationId xmlns:a16="http://schemas.microsoft.com/office/drawing/2014/main" id="{03CBFAAB-A45C-2258-4725-C85926AE9AC9}"/>
              </a:ext>
            </a:extLst>
          </p:cNvPr>
          <p:cNvPicPr>
            <a:picLocks noChangeAspect="1"/>
          </p:cNvPicPr>
          <p:nvPr/>
        </p:nvPicPr>
        <p:blipFill>
          <a:blip r:embed="rId3"/>
          <a:stretch>
            <a:fillRect/>
          </a:stretch>
        </p:blipFill>
        <p:spPr>
          <a:xfrm>
            <a:off x="5059680" y="2638610"/>
            <a:ext cx="3286137" cy="3757247"/>
          </a:xfrm>
          <a:prstGeom prst="rect">
            <a:avLst/>
          </a:prstGeom>
        </p:spPr>
      </p:pic>
      <p:pic>
        <p:nvPicPr>
          <p:cNvPr id="11" name="图片 10">
            <a:extLst>
              <a:ext uri="{FF2B5EF4-FFF2-40B4-BE49-F238E27FC236}">
                <a16:creationId xmlns:a16="http://schemas.microsoft.com/office/drawing/2014/main" id="{847BBA21-B4B0-19A3-197D-BE43FE3E2DC8}"/>
              </a:ext>
            </a:extLst>
          </p:cNvPr>
          <p:cNvPicPr>
            <a:picLocks noChangeAspect="1"/>
          </p:cNvPicPr>
          <p:nvPr/>
        </p:nvPicPr>
        <p:blipFill>
          <a:blip r:embed="rId4"/>
          <a:stretch>
            <a:fillRect/>
          </a:stretch>
        </p:blipFill>
        <p:spPr>
          <a:xfrm>
            <a:off x="8853801" y="2635250"/>
            <a:ext cx="3338199" cy="3760608"/>
          </a:xfrm>
          <a:prstGeom prst="rect">
            <a:avLst/>
          </a:prstGeom>
        </p:spPr>
      </p:pic>
    </p:spTree>
    <p:extLst>
      <p:ext uri="{BB962C8B-B14F-4D97-AF65-F5344CB8AC3E}">
        <p14:creationId xmlns:p14="http://schemas.microsoft.com/office/powerpoint/2010/main" val="3295368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CF43D-8325-DDE0-FAFB-33F59E713A7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64856F7-9117-2976-8EE2-959244676C7B}"/>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边缘检测</a:t>
            </a:r>
          </a:p>
        </p:txBody>
      </p:sp>
      <p:sp>
        <p:nvSpPr>
          <p:cNvPr id="3" name="文本框 2">
            <a:extLst>
              <a:ext uri="{FF2B5EF4-FFF2-40B4-BE49-F238E27FC236}">
                <a16:creationId xmlns:a16="http://schemas.microsoft.com/office/drawing/2014/main" id="{35670C1C-6F94-4F00-B248-6B59625B11B6}"/>
              </a:ext>
            </a:extLst>
          </p:cNvPr>
          <p:cNvSpPr txBox="1"/>
          <p:nvPr/>
        </p:nvSpPr>
        <p:spPr>
          <a:xfrm>
            <a:off x="156604" y="808308"/>
            <a:ext cx="6981257" cy="1997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基于空间域的边缘提取：基于图像空间的模板运算去提取图像中的边缘与轮廓。</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lvl="0">
              <a:lnSpc>
                <a:spcPct val="150000"/>
              </a:lnSpc>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原理</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遍历图像中的每一个像素值用其对应的模板进行运算，用运算后的像素值代替原像素值。最后得到全新的像素值图像级是边缘提取后的图像。</a:t>
            </a: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h=[1 0;0 -1];h1=[0 1;-1 0];        %Roberts</a:t>
            </a:r>
            <a:r>
              <a:rPr lang="zh-CN" altLang="pt-BR"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算子模板 </a:t>
            </a:r>
            <a:endPar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h2=[-1 -2 -1;0 0 0;1 2 1];h3=[-1 0 1;-2 0 2;-1 0 1];  %Sobel</a:t>
            </a:r>
            <a:r>
              <a:rPr lang="zh-CN" altLang="pt-BR"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算子模板 </a:t>
            </a:r>
            <a:endPar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pic>
        <p:nvPicPr>
          <p:cNvPr id="6" name="图片 5">
            <a:extLst>
              <a:ext uri="{FF2B5EF4-FFF2-40B4-BE49-F238E27FC236}">
                <a16:creationId xmlns:a16="http://schemas.microsoft.com/office/drawing/2014/main" id="{E83E9E6C-249D-CD52-840C-A14EC295D1FA}"/>
              </a:ext>
            </a:extLst>
          </p:cNvPr>
          <p:cNvPicPr>
            <a:picLocks noChangeAspect="1"/>
          </p:cNvPicPr>
          <p:nvPr/>
        </p:nvPicPr>
        <p:blipFill>
          <a:blip r:embed="rId2"/>
          <a:stretch>
            <a:fillRect/>
          </a:stretch>
        </p:blipFill>
        <p:spPr>
          <a:xfrm>
            <a:off x="-164263" y="3507971"/>
            <a:ext cx="3113428" cy="2773680"/>
          </a:xfrm>
          <a:prstGeom prst="rect">
            <a:avLst/>
          </a:prstGeom>
        </p:spPr>
      </p:pic>
      <p:pic>
        <p:nvPicPr>
          <p:cNvPr id="9" name="图片 8">
            <a:extLst>
              <a:ext uri="{FF2B5EF4-FFF2-40B4-BE49-F238E27FC236}">
                <a16:creationId xmlns:a16="http://schemas.microsoft.com/office/drawing/2014/main" id="{7D01BC92-2C10-4BF6-2F60-9772403D85DF}"/>
              </a:ext>
            </a:extLst>
          </p:cNvPr>
          <p:cNvPicPr>
            <a:picLocks noChangeAspect="1"/>
          </p:cNvPicPr>
          <p:nvPr/>
        </p:nvPicPr>
        <p:blipFill>
          <a:blip r:embed="rId3"/>
          <a:stretch>
            <a:fillRect/>
          </a:stretch>
        </p:blipFill>
        <p:spPr>
          <a:xfrm>
            <a:off x="2018513" y="3473182"/>
            <a:ext cx="3122500" cy="2773680"/>
          </a:xfrm>
          <a:prstGeom prst="rect">
            <a:avLst/>
          </a:prstGeom>
        </p:spPr>
      </p:pic>
      <p:pic>
        <p:nvPicPr>
          <p:cNvPr id="12" name="图片 11">
            <a:extLst>
              <a:ext uri="{FF2B5EF4-FFF2-40B4-BE49-F238E27FC236}">
                <a16:creationId xmlns:a16="http://schemas.microsoft.com/office/drawing/2014/main" id="{A75627F2-6C77-42AE-25DE-C349DB97C049}"/>
              </a:ext>
            </a:extLst>
          </p:cNvPr>
          <p:cNvPicPr>
            <a:picLocks noChangeAspect="1"/>
          </p:cNvPicPr>
          <p:nvPr/>
        </p:nvPicPr>
        <p:blipFill>
          <a:blip r:embed="rId4"/>
          <a:stretch>
            <a:fillRect/>
          </a:stretch>
        </p:blipFill>
        <p:spPr>
          <a:xfrm>
            <a:off x="4412964" y="3455170"/>
            <a:ext cx="3198634" cy="2773681"/>
          </a:xfrm>
          <a:prstGeom prst="rect">
            <a:avLst/>
          </a:prstGeom>
        </p:spPr>
      </p:pic>
      <p:pic>
        <p:nvPicPr>
          <p:cNvPr id="14" name="图片 13">
            <a:extLst>
              <a:ext uri="{FF2B5EF4-FFF2-40B4-BE49-F238E27FC236}">
                <a16:creationId xmlns:a16="http://schemas.microsoft.com/office/drawing/2014/main" id="{331A6753-4F0E-6596-CCF9-67E844E55E9D}"/>
              </a:ext>
            </a:extLst>
          </p:cNvPr>
          <p:cNvPicPr>
            <a:picLocks noChangeAspect="1"/>
          </p:cNvPicPr>
          <p:nvPr/>
        </p:nvPicPr>
        <p:blipFill>
          <a:blip r:embed="rId5"/>
          <a:stretch>
            <a:fillRect/>
          </a:stretch>
        </p:blipFill>
        <p:spPr>
          <a:xfrm>
            <a:off x="6940196" y="3455170"/>
            <a:ext cx="3093451" cy="2753574"/>
          </a:xfrm>
          <a:prstGeom prst="rect">
            <a:avLst/>
          </a:prstGeom>
        </p:spPr>
      </p:pic>
      <p:pic>
        <p:nvPicPr>
          <p:cNvPr id="16" name="图片 15">
            <a:extLst>
              <a:ext uri="{FF2B5EF4-FFF2-40B4-BE49-F238E27FC236}">
                <a16:creationId xmlns:a16="http://schemas.microsoft.com/office/drawing/2014/main" id="{530EA473-C01D-6BD1-6D83-EB9BD3351A2E}"/>
              </a:ext>
            </a:extLst>
          </p:cNvPr>
          <p:cNvPicPr>
            <a:picLocks noChangeAspect="1"/>
          </p:cNvPicPr>
          <p:nvPr/>
        </p:nvPicPr>
        <p:blipFill>
          <a:blip r:embed="rId6"/>
          <a:stretch>
            <a:fillRect/>
          </a:stretch>
        </p:blipFill>
        <p:spPr>
          <a:xfrm>
            <a:off x="9410781" y="3382263"/>
            <a:ext cx="3202398" cy="2899388"/>
          </a:xfrm>
          <a:prstGeom prst="rect">
            <a:avLst/>
          </a:prstGeom>
        </p:spPr>
      </p:pic>
      <p:sp>
        <p:nvSpPr>
          <p:cNvPr id="17" name="文本框 16">
            <a:extLst>
              <a:ext uri="{FF2B5EF4-FFF2-40B4-BE49-F238E27FC236}">
                <a16:creationId xmlns:a16="http://schemas.microsoft.com/office/drawing/2014/main" id="{359B6A5C-7891-2024-8F00-3D879B994D88}"/>
              </a:ext>
            </a:extLst>
          </p:cNvPr>
          <p:cNvSpPr txBox="1"/>
          <p:nvPr/>
        </p:nvSpPr>
        <p:spPr>
          <a:xfrm>
            <a:off x="6855229" y="738654"/>
            <a:ext cx="5876045" cy="2643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H1=[-1 -2 -1;0 0 0;1 2 1];</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H2=[0 -1 -2;1 0 -1; 2 1 0];</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H3=[1 0 -1;2 0 -2;1 0 -1];</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H4=[2 1 0;1 0 -1;0 -1 -2];</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H5=[1 2 1;0 0 0;-1 -2 -1];</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H6=[0 1 2;-1 0 1;-2 -1 0];</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H7=[-1 0 1;-2 0 2;-1 0 1];</a:t>
            </a:r>
          </a:p>
          <a:p>
            <a:pPr lvl="0">
              <a:lnSpc>
                <a:spcPct val="150000"/>
              </a:lnSpc>
              <a:defRPr/>
            </a:pP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H8=[-2 -1 0;-1 0 1;0 1 2];       %</a:t>
            </a: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8</a:t>
            </a:r>
            <a:r>
              <a:rPr lang="zh-CN" altLang="en-US"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模板</a:t>
            </a: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Sobel</a:t>
            </a:r>
            <a:r>
              <a:rPr lang="zh-CN" altLang="en-US"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算子</a:t>
            </a:r>
            <a:r>
              <a:rPr lang="pt-BR"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a:t>
            </a:r>
          </a:p>
        </p:txBody>
      </p:sp>
    </p:spTree>
    <p:extLst>
      <p:ext uri="{BB962C8B-B14F-4D97-AF65-F5344CB8AC3E}">
        <p14:creationId xmlns:p14="http://schemas.microsoft.com/office/powerpoint/2010/main" val="92746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6B586-E2D0-DBB1-A5D6-D159AB09BAE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01C737-6D89-E8D9-92EE-4202CF5D360E}"/>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提取目标</a:t>
            </a:r>
          </a:p>
        </p:txBody>
      </p:sp>
      <p:sp>
        <p:nvSpPr>
          <p:cNvPr id="3" name="文本框 2">
            <a:extLst>
              <a:ext uri="{FF2B5EF4-FFF2-40B4-BE49-F238E27FC236}">
                <a16:creationId xmlns:a16="http://schemas.microsoft.com/office/drawing/2014/main" id="{32AA68C6-90C2-134A-8D71-B44A2E6A108F}"/>
              </a:ext>
            </a:extLst>
          </p:cNvPr>
          <p:cNvSpPr txBox="1"/>
          <p:nvPr/>
        </p:nvSpPr>
        <p:spPr>
          <a:xfrm>
            <a:off x="345194" y="1294710"/>
            <a:ext cx="6202957" cy="13509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MATLAB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提供的</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lazysnapping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函数实现</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Lazy Snapping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算法</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结合了分水岭算法和</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k-means</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聚类等前置算法，以优化分割效果。</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只需根据</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ROI</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区域分别创建二值前景和二值背景模板图像</a:t>
            </a:r>
            <a:b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b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在处理某些复杂图像时，算法可能会产生边界毛边现象。</a:t>
            </a:r>
          </a:p>
        </p:txBody>
      </p:sp>
      <p:pic>
        <p:nvPicPr>
          <p:cNvPr id="6" name="图片 5">
            <a:extLst>
              <a:ext uri="{FF2B5EF4-FFF2-40B4-BE49-F238E27FC236}">
                <a16:creationId xmlns:a16="http://schemas.microsoft.com/office/drawing/2014/main" id="{E979B2A5-B1D8-FC89-89D3-8D7A9EDB938C}"/>
              </a:ext>
            </a:extLst>
          </p:cNvPr>
          <p:cNvPicPr>
            <a:picLocks noChangeAspect="1"/>
          </p:cNvPicPr>
          <p:nvPr/>
        </p:nvPicPr>
        <p:blipFill>
          <a:blip r:embed="rId2"/>
          <a:stretch>
            <a:fillRect/>
          </a:stretch>
        </p:blipFill>
        <p:spPr>
          <a:xfrm>
            <a:off x="-18056" y="3596640"/>
            <a:ext cx="6929458" cy="2673818"/>
          </a:xfrm>
          <a:prstGeom prst="rect">
            <a:avLst/>
          </a:prstGeom>
        </p:spPr>
      </p:pic>
      <p:sp>
        <p:nvSpPr>
          <p:cNvPr id="7" name="文本框 6">
            <a:extLst>
              <a:ext uri="{FF2B5EF4-FFF2-40B4-BE49-F238E27FC236}">
                <a16:creationId xmlns:a16="http://schemas.microsoft.com/office/drawing/2014/main" id="{5C6259F4-CE9F-FDA7-649E-C32031B23BC9}"/>
              </a:ext>
            </a:extLst>
          </p:cNvPr>
          <p:cNvSpPr txBox="1"/>
          <p:nvPr/>
        </p:nvSpPr>
        <p:spPr>
          <a:xfrm>
            <a:off x="6894022" y="0"/>
            <a:ext cx="5297978" cy="65215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axesHandle</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handles.axes1; </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imgObj</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findobj</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axesHandle</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'Type', 'image'); </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if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isempty</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imgObj</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get(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imgObj</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CData</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else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error('No image object found on the axes.');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end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=im2double(</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superpixels</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(i,500);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drawfreehand</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foreground=</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createMask</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hb</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drawfreehand</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background=</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createMask</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hb,i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BW=</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lazysnapping</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i,L,foreground,background</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axes(handles.axes5)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imshow</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(BW),title("</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分割结果</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mask=cat(3,BW,BW,BW);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result=mask.*</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axes(handles.axes2)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imshow</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(result),title("</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目标提取</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Tree>
    <p:extLst>
      <p:ext uri="{BB962C8B-B14F-4D97-AF65-F5344CB8AC3E}">
        <p14:creationId xmlns:p14="http://schemas.microsoft.com/office/powerpoint/2010/main" val="400753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D7A3E-89C5-F6B7-9A7A-14B89DAC402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0A15AA3-CB88-6162-3A5C-816DC812934F}"/>
              </a:ext>
            </a:extLst>
          </p:cNvPr>
          <p:cNvSpPr txBox="1"/>
          <p:nvPr/>
        </p:nvSpPr>
        <p:spPr>
          <a:xfrm>
            <a:off x="156605" y="69742"/>
            <a:ext cx="2345514"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solidFill>
                  <a:schemeClr val="accent2"/>
                </a:solidFill>
                <a:latin typeface="+mj-ea"/>
                <a:ea typeface="+mj-ea"/>
              </a:rPr>
              <a:t>LBP</a:t>
            </a:r>
            <a:r>
              <a:rPr kumimoji="1" lang="zh-CN" altLang="en-US" sz="2800" b="1" dirty="0">
                <a:solidFill>
                  <a:schemeClr val="accent2"/>
                </a:solidFill>
                <a:latin typeface="+mj-ea"/>
                <a:ea typeface="+mj-ea"/>
              </a:rPr>
              <a:t>特征提取</a:t>
            </a:r>
          </a:p>
        </p:txBody>
      </p:sp>
      <p:sp>
        <p:nvSpPr>
          <p:cNvPr id="3" name="文本框 2">
            <a:extLst>
              <a:ext uri="{FF2B5EF4-FFF2-40B4-BE49-F238E27FC236}">
                <a16:creationId xmlns:a16="http://schemas.microsoft.com/office/drawing/2014/main" id="{13E96706-E38D-2E81-1C95-356DC45A2B3D}"/>
              </a:ext>
            </a:extLst>
          </p:cNvPr>
          <p:cNvSpPr txBox="1"/>
          <p:nvPr/>
        </p:nvSpPr>
        <p:spPr>
          <a:xfrm>
            <a:off x="104275" y="969082"/>
            <a:ext cx="5562815" cy="5228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局部二元模式是一种用于图像纹理特征提取的方法，它可以有效地描述图像中局部区域的纹理信息。</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算法的基本思想是将某个像素点的灰度值与其周围邻域的灰度值进行比较，然后将比较结果编码成二进制数。具体地，对于一个像素点</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，我们选取一个以</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为中心的邻域区域，然后比较该区域内每个像素点的灰度值与</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的灰度值的大小关系，如果该像素点的灰度值大于等于</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的灰度值，则该像素点的比较结果为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，否则为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。将比较结果按照邻域像素点的顺序连接起来，得到一个二进制数，称为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码。</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b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算法的实现步骤如下：</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1.1.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对于每个像素点</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，选取一个以</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为中心的邻域区域。</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1.2.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计算邻域像素点的灰度值与中心像素点的灰度值的大小关系，并将比较结果编码成二进制数。</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1.3.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将所有像素点的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码连接起来，得到一个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特征向量。</a:t>
            </a:r>
          </a:p>
        </p:txBody>
      </p:sp>
      <p:pic>
        <p:nvPicPr>
          <p:cNvPr id="5" name="图片 4">
            <a:extLst>
              <a:ext uri="{FF2B5EF4-FFF2-40B4-BE49-F238E27FC236}">
                <a16:creationId xmlns:a16="http://schemas.microsoft.com/office/drawing/2014/main" id="{8A173156-9C64-6F41-89D7-439FBFD0701F}"/>
              </a:ext>
            </a:extLst>
          </p:cNvPr>
          <p:cNvPicPr>
            <a:picLocks noChangeAspect="1"/>
          </p:cNvPicPr>
          <p:nvPr/>
        </p:nvPicPr>
        <p:blipFill>
          <a:blip r:embed="rId2"/>
          <a:srcRect r="52350"/>
          <a:stretch/>
        </p:blipFill>
        <p:spPr>
          <a:xfrm>
            <a:off x="5764398" y="1492023"/>
            <a:ext cx="6256038" cy="4183049"/>
          </a:xfrm>
          <a:prstGeom prst="rect">
            <a:avLst/>
          </a:prstGeom>
        </p:spPr>
      </p:pic>
    </p:spTree>
    <p:extLst>
      <p:ext uri="{BB962C8B-B14F-4D97-AF65-F5344CB8AC3E}">
        <p14:creationId xmlns:p14="http://schemas.microsoft.com/office/powerpoint/2010/main" val="301978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FC6A-6489-C401-4FB1-FA8A7DBC2FB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97E670C-5C46-0964-B198-83DFF07D400D}"/>
              </a:ext>
            </a:extLst>
          </p:cNvPr>
          <p:cNvSpPr txBox="1"/>
          <p:nvPr/>
        </p:nvSpPr>
        <p:spPr>
          <a:xfrm>
            <a:off x="156605" y="69742"/>
            <a:ext cx="2462534"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solidFill>
                  <a:schemeClr val="accent2"/>
                </a:solidFill>
                <a:latin typeface="+mj-ea"/>
                <a:ea typeface="+mj-ea"/>
              </a:rPr>
              <a:t>HOG</a:t>
            </a:r>
            <a:r>
              <a:rPr kumimoji="1" lang="zh-CN" altLang="en-US" sz="2800" b="1" dirty="0">
                <a:solidFill>
                  <a:schemeClr val="accent2"/>
                </a:solidFill>
                <a:latin typeface="+mj-ea"/>
                <a:ea typeface="+mj-ea"/>
              </a:rPr>
              <a:t>特征提取</a:t>
            </a:r>
          </a:p>
        </p:txBody>
      </p:sp>
      <p:sp>
        <p:nvSpPr>
          <p:cNvPr id="3" name="文本框 2">
            <a:extLst>
              <a:ext uri="{FF2B5EF4-FFF2-40B4-BE49-F238E27FC236}">
                <a16:creationId xmlns:a16="http://schemas.microsoft.com/office/drawing/2014/main" id="{7F24944D-298C-3FB7-682E-94A9F277C242}"/>
              </a:ext>
            </a:extLst>
          </p:cNvPr>
          <p:cNvSpPr txBox="1"/>
          <p:nvPr/>
        </p:nvSpPr>
        <p:spPr>
          <a:xfrm>
            <a:off x="1" y="761015"/>
            <a:ext cx="5426170" cy="5228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方向梯度直方图特征是一种在计算机视觉和图像处理中用来进行物体检测的特征描述子。它通过计算和统计图像局部区域的梯度方向直方图来构成特征。</a:t>
            </a:r>
            <a:b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b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大概过程：</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）灰度化；</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）采用</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Gamma</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校正法对输入图像进行颜色空间的标准化（归一化）；</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）计算图像每个像素的梯度（包括大小和方向）；</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4</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）将图像划分成小</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cells</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（例如</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6*6</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像素</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5</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）统计每个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的梯度直方图（不同梯度的个数），即可形成每个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descriptor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）将每几个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组成一个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（例如</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3*3</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），一个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内所有</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的特征</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descriptor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串联起来便得到该</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特征</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descriptor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7</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）将图像</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image</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内的所有</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特征</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descriptor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串联起来就可以得到要检测的目标的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特征</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descriptor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p:txBody>
      </p:sp>
      <p:sp>
        <p:nvSpPr>
          <p:cNvPr id="4" name="文本框 3">
            <a:extLst>
              <a:ext uri="{FF2B5EF4-FFF2-40B4-BE49-F238E27FC236}">
                <a16:creationId xmlns:a16="http://schemas.microsoft.com/office/drawing/2014/main" id="{38DF0921-FC38-ADE4-CA14-E723D1610486}"/>
              </a:ext>
            </a:extLst>
          </p:cNvPr>
          <p:cNvSpPr txBox="1"/>
          <p:nvPr/>
        </p:nvSpPr>
        <p:spPr>
          <a:xfrm>
            <a:off x="5536276" y="761015"/>
            <a:ext cx="6505364" cy="13509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hog</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特征值的维数计算：图像大小为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500*409</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8*8pixel/cell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9bin/cell</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360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度划分为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9</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个区域），</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2*2cell/block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，则有</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62*51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，每个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block</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的梯度直方图为</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9*2*2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个，总维数大小为（</a:t>
            </a: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62</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51</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9*2*2=109800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p:txBody>
      </p:sp>
      <p:pic>
        <p:nvPicPr>
          <p:cNvPr id="9" name="图片 8">
            <a:extLst>
              <a:ext uri="{FF2B5EF4-FFF2-40B4-BE49-F238E27FC236}">
                <a16:creationId xmlns:a16="http://schemas.microsoft.com/office/drawing/2014/main" id="{481433E2-F9F5-728C-1C2F-60487A8D01A3}"/>
              </a:ext>
            </a:extLst>
          </p:cNvPr>
          <p:cNvPicPr>
            <a:picLocks noChangeAspect="1"/>
          </p:cNvPicPr>
          <p:nvPr/>
        </p:nvPicPr>
        <p:blipFill>
          <a:blip r:embed="rId2"/>
          <a:stretch>
            <a:fillRect/>
          </a:stretch>
        </p:blipFill>
        <p:spPr>
          <a:xfrm>
            <a:off x="5536276" y="2233107"/>
            <a:ext cx="6655723" cy="4164580"/>
          </a:xfrm>
          <a:prstGeom prst="rect">
            <a:avLst/>
          </a:prstGeom>
        </p:spPr>
      </p:pic>
    </p:spTree>
    <p:extLst>
      <p:ext uri="{BB962C8B-B14F-4D97-AF65-F5344CB8AC3E}">
        <p14:creationId xmlns:p14="http://schemas.microsoft.com/office/powerpoint/2010/main" val="84462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7EF6-A16B-8012-4FF4-FE9C3BE1BD2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D37C8FA-F605-9FCA-9436-FB64B59FF8E7}"/>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图像识别</a:t>
            </a:r>
          </a:p>
        </p:txBody>
      </p:sp>
      <p:sp>
        <p:nvSpPr>
          <p:cNvPr id="3" name="文本框 2">
            <a:extLst>
              <a:ext uri="{FF2B5EF4-FFF2-40B4-BE49-F238E27FC236}">
                <a16:creationId xmlns:a16="http://schemas.microsoft.com/office/drawing/2014/main" id="{49F0C6ED-713A-2DC7-F327-33D76A87A5C2}"/>
              </a:ext>
            </a:extLst>
          </p:cNvPr>
          <p:cNvSpPr txBox="1"/>
          <p:nvPr/>
        </p:nvSpPr>
        <p:spPr>
          <a:xfrm>
            <a:off x="0" y="929538"/>
            <a:ext cx="7977729" cy="2320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下载</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Matlab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的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Deep Learning Toolbox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支持包   </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a:lnSpc>
                <a:spcPct val="150000"/>
              </a:lnSpc>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Tensorflow2.10.0</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虚拟环境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InceptionV3</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模型</a:t>
            </a:r>
            <a:b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b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第一次训练</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batchsize</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=12,imgsize=224*224,epochs=70,optimixer=</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sgd</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动量</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0.9</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，衰减权重</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0.00001),</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lr</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=0.001,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每隔两个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epoch</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指数衰减</a:t>
            </a:r>
          </a:p>
          <a:p>
            <a:pPr>
              <a:lnSpc>
                <a:spcPct val="150000"/>
              </a:lnSpc>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第一次训练</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batchsize</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=12,imgsize=256*256,epochs=30,optimixer=</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sgd</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动量</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0.9</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，衰减权重</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0.000001),</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lr</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=0.0001,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每隔两个</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epoch</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指数衰减</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pic>
        <p:nvPicPr>
          <p:cNvPr id="6" name="图片 5">
            <a:extLst>
              <a:ext uri="{FF2B5EF4-FFF2-40B4-BE49-F238E27FC236}">
                <a16:creationId xmlns:a16="http://schemas.microsoft.com/office/drawing/2014/main" id="{0DD856FF-BC9A-3A00-9046-8D4D67534147}"/>
              </a:ext>
            </a:extLst>
          </p:cNvPr>
          <p:cNvPicPr>
            <a:picLocks noChangeAspect="1"/>
          </p:cNvPicPr>
          <p:nvPr/>
        </p:nvPicPr>
        <p:blipFill>
          <a:blip r:embed="rId2"/>
          <a:stretch>
            <a:fillRect/>
          </a:stretch>
        </p:blipFill>
        <p:spPr>
          <a:xfrm>
            <a:off x="0" y="3376743"/>
            <a:ext cx="3229426" cy="409632"/>
          </a:xfrm>
          <a:prstGeom prst="rect">
            <a:avLst/>
          </a:prstGeom>
        </p:spPr>
      </p:pic>
      <p:pic>
        <p:nvPicPr>
          <p:cNvPr id="8" name="图片 7">
            <a:extLst>
              <a:ext uri="{FF2B5EF4-FFF2-40B4-BE49-F238E27FC236}">
                <a16:creationId xmlns:a16="http://schemas.microsoft.com/office/drawing/2014/main" id="{3CA44BFA-F66C-8156-D196-19340A747895}"/>
              </a:ext>
            </a:extLst>
          </p:cNvPr>
          <p:cNvPicPr>
            <a:picLocks noChangeAspect="1"/>
          </p:cNvPicPr>
          <p:nvPr/>
        </p:nvPicPr>
        <p:blipFill>
          <a:blip r:embed="rId3"/>
          <a:stretch>
            <a:fillRect/>
          </a:stretch>
        </p:blipFill>
        <p:spPr>
          <a:xfrm>
            <a:off x="0" y="4360398"/>
            <a:ext cx="8739447" cy="2050220"/>
          </a:xfrm>
          <a:prstGeom prst="rect">
            <a:avLst/>
          </a:prstGeom>
        </p:spPr>
      </p:pic>
      <p:pic>
        <p:nvPicPr>
          <p:cNvPr id="11" name="图片 10">
            <a:extLst>
              <a:ext uri="{FF2B5EF4-FFF2-40B4-BE49-F238E27FC236}">
                <a16:creationId xmlns:a16="http://schemas.microsoft.com/office/drawing/2014/main" id="{C4CA656B-160C-9C4B-66E4-F03948E31C8F}"/>
              </a:ext>
            </a:extLst>
          </p:cNvPr>
          <p:cNvPicPr>
            <a:picLocks noChangeAspect="1"/>
          </p:cNvPicPr>
          <p:nvPr/>
        </p:nvPicPr>
        <p:blipFill>
          <a:blip r:embed="rId4"/>
          <a:stretch>
            <a:fillRect/>
          </a:stretch>
        </p:blipFill>
        <p:spPr>
          <a:xfrm>
            <a:off x="0" y="3836450"/>
            <a:ext cx="5372850" cy="523948"/>
          </a:xfrm>
          <a:prstGeom prst="rect">
            <a:avLst/>
          </a:prstGeom>
        </p:spPr>
      </p:pic>
      <p:pic>
        <p:nvPicPr>
          <p:cNvPr id="15" name="图片 14">
            <a:extLst>
              <a:ext uri="{FF2B5EF4-FFF2-40B4-BE49-F238E27FC236}">
                <a16:creationId xmlns:a16="http://schemas.microsoft.com/office/drawing/2014/main" id="{7AFDE46C-8E09-C920-C7EB-9320CFF3B8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153" y="3511955"/>
            <a:ext cx="6055847" cy="3346045"/>
          </a:xfrm>
          <a:prstGeom prst="rect">
            <a:avLst/>
          </a:prstGeom>
        </p:spPr>
      </p:pic>
      <p:pic>
        <p:nvPicPr>
          <p:cNvPr id="13" name="图片 12">
            <a:extLst>
              <a:ext uri="{FF2B5EF4-FFF2-40B4-BE49-F238E27FC236}">
                <a16:creationId xmlns:a16="http://schemas.microsoft.com/office/drawing/2014/main" id="{CEB9CF22-8065-4A48-EB4C-41B7DA1BA883}"/>
              </a:ext>
            </a:extLst>
          </p:cNvPr>
          <p:cNvPicPr>
            <a:picLocks noChangeAspect="1"/>
          </p:cNvPicPr>
          <p:nvPr/>
        </p:nvPicPr>
        <p:blipFill>
          <a:blip r:embed="rId6"/>
          <a:stretch>
            <a:fillRect/>
          </a:stretch>
        </p:blipFill>
        <p:spPr>
          <a:xfrm>
            <a:off x="8092046" y="0"/>
            <a:ext cx="4099954" cy="3795228"/>
          </a:xfrm>
          <a:prstGeom prst="rect">
            <a:avLst/>
          </a:prstGeom>
        </p:spPr>
      </p:pic>
    </p:spTree>
    <p:extLst>
      <p:ext uri="{BB962C8B-B14F-4D97-AF65-F5344CB8AC3E}">
        <p14:creationId xmlns:p14="http://schemas.microsoft.com/office/powerpoint/2010/main" val="767670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8218C-D10C-9A1B-C14C-E0A016BEC3B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CD9935A-A052-D4E1-CFA9-E9B8D8E09990}"/>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保存图像</a:t>
            </a:r>
          </a:p>
        </p:txBody>
      </p:sp>
      <p:pic>
        <p:nvPicPr>
          <p:cNvPr id="6" name="图片 5">
            <a:extLst>
              <a:ext uri="{FF2B5EF4-FFF2-40B4-BE49-F238E27FC236}">
                <a16:creationId xmlns:a16="http://schemas.microsoft.com/office/drawing/2014/main" id="{57558FDC-7BDD-311F-30FC-D63E59B28612}"/>
              </a:ext>
            </a:extLst>
          </p:cNvPr>
          <p:cNvPicPr>
            <a:picLocks noChangeAspect="1"/>
          </p:cNvPicPr>
          <p:nvPr/>
        </p:nvPicPr>
        <p:blipFill>
          <a:blip r:embed="rId2"/>
          <a:stretch>
            <a:fillRect/>
          </a:stretch>
        </p:blipFill>
        <p:spPr>
          <a:xfrm>
            <a:off x="1777562" y="760671"/>
            <a:ext cx="8839334" cy="5500506"/>
          </a:xfrm>
          <a:prstGeom prst="rect">
            <a:avLst/>
          </a:prstGeom>
        </p:spPr>
      </p:pic>
    </p:spTree>
    <p:extLst>
      <p:ext uri="{BB962C8B-B14F-4D97-AF65-F5344CB8AC3E}">
        <p14:creationId xmlns:p14="http://schemas.microsoft.com/office/powerpoint/2010/main" val="260547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E33BED2-3736-4095-8FE6-0C1828BFD14A}"/>
              </a:ext>
            </a:extLst>
          </p:cNvPr>
          <p:cNvSpPr/>
          <p:nvPr/>
        </p:nvSpPr>
        <p:spPr>
          <a:xfrm>
            <a:off x="731520" y="1883216"/>
            <a:ext cx="10728959"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lumMod val="85000"/>
                </a:schemeClr>
              </a:solidFill>
              <a:effectLst>
                <a:outerShdw blurRad="63500" sx="102000" sy="102000" algn="ctr" rotWithShape="0">
                  <a:schemeClr val="tx1">
                    <a:alpha val="40000"/>
                  </a:schemeClr>
                </a:outerShdw>
              </a:effectLst>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D0C54A90-D7C1-4B9C-8F92-5F701193F59D}"/>
              </a:ext>
            </a:extLst>
          </p:cNvPr>
          <p:cNvSpPr txBox="1"/>
          <p:nvPr/>
        </p:nvSpPr>
        <p:spPr>
          <a:xfrm>
            <a:off x="2730820" y="2311564"/>
            <a:ext cx="8384220" cy="42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https://zhuanlan.zhihu.com/p/259650824</a:t>
            </a:r>
            <a:endParaRPr kumimoji="1"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文本框 2">
            <a:extLst>
              <a:ext uri="{FF2B5EF4-FFF2-40B4-BE49-F238E27FC236}">
                <a16:creationId xmlns:a16="http://schemas.microsoft.com/office/drawing/2014/main" id="{4A30B48D-FAE4-4914-808B-C6166DDD0C21}"/>
              </a:ext>
            </a:extLst>
          </p:cNvPr>
          <p:cNvSpPr txBox="1"/>
          <p:nvPr/>
        </p:nvSpPr>
        <p:spPr>
          <a:xfrm>
            <a:off x="2730820" y="3339075"/>
            <a:ext cx="8384220" cy="42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https://blog.csdn.net/m0_68796480/article/details/135104621</a:t>
            </a:r>
            <a:endParaRPr kumimoji="1"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文本框 3">
            <a:extLst>
              <a:ext uri="{FF2B5EF4-FFF2-40B4-BE49-F238E27FC236}">
                <a16:creationId xmlns:a16="http://schemas.microsoft.com/office/drawing/2014/main" id="{7A6AA8CB-AB59-43E2-8927-8E230C2B255E}"/>
              </a:ext>
            </a:extLst>
          </p:cNvPr>
          <p:cNvSpPr txBox="1"/>
          <p:nvPr/>
        </p:nvSpPr>
        <p:spPr>
          <a:xfrm>
            <a:off x="2730820" y="4446515"/>
            <a:ext cx="8384220" cy="42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https://blog.csdn.net/dulingtingzi/article/details/51488060</a:t>
            </a:r>
            <a:endParaRPr kumimoji="1"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1" name="文本框 10">
            <a:extLst>
              <a:ext uri="{FF2B5EF4-FFF2-40B4-BE49-F238E27FC236}">
                <a16:creationId xmlns:a16="http://schemas.microsoft.com/office/drawing/2014/main" id="{A0269091-41CB-4514-819B-A843E2BC2583}"/>
              </a:ext>
            </a:extLst>
          </p:cNvPr>
          <p:cNvSpPr txBox="1"/>
          <p:nvPr/>
        </p:nvSpPr>
        <p:spPr>
          <a:xfrm>
            <a:off x="1788160" y="2337999"/>
            <a:ext cx="1054420" cy="369332"/>
          </a:xfrm>
          <a:prstGeom prst="rect">
            <a:avLst/>
          </a:prstGeom>
          <a:noFill/>
        </p:spPr>
        <p:txBody>
          <a:bodyPr wrap="square" rtlCol="0">
            <a:spAutoFit/>
          </a:bodyPr>
          <a:lstStyle/>
          <a:p>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文献</a:t>
            </a:r>
            <a:r>
              <a:rPr lang="zh-CN" altLang="en-US" sz="1600"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①</a:t>
            </a:r>
          </a:p>
        </p:txBody>
      </p:sp>
      <p:sp>
        <p:nvSpPr>
          <p:cNvPr id="13" name="文本框 12">
            <a:extLst>
              <a:ext uri="{FF2B5EF4-FFF2-40B4-BE49-F238E27FC236}">
                <a16:creationId xmlns:a16="http://schemas.microsoft.com/office/drawing/2014/main" id="{C8FC3C48-A3EF-4B11-B8DF-94FA263B7062}"/>
              </a:ext>
            </a:extLst>
          </p:cNvPr>
          <p:cNvSpPr txBox="1"/>
          <p:nvPr/>
        </p:nvSpPr>
        <p:spPr>
          <a:xfrm>
            <a:off x="1788160" y="3388326"/>
            <a:ext cx="1338900" cy="369332"/>
          </a:xfrm>
          <a:prstGeom prst="rect">
            <a:avLst/>
          </a:prstGeom>
          <a:noFill/>
        </p:spPr>
        <p:txBody>
          <a:bodyPr wrap="square" rtlCol="0">
            <a:spAutoFit/>
          </a:bodyPr>
          <a:lstStyle/>
          <a:p>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文献 ③</a:t>
            </a:r>
          </a:p>
        </p:txBody>
      </p:sp>
      <p:sp>
        <p:nvSpPr>
          <p:cNvPr id="14" name="文本框 13">
            <a:extLst>
              <a:ext uri="{FF2B5EF4-FFF2-40B4-BE49-F238E27FC236}">
                <a16:creationId xmlns:a16="http://schemas.microsoft.com/office/drawing/2014/main" id="{71980373-6DD8-49D9-9CB6-FE18C8773670}"/>
              </a:ext>
            </a:extLst>
          </p:cNvPr>
          <p:cNvSpPr txBox="1"/>
          <p:nvPr/>
        </p:nvSpPr>
        <p:spPr>
          <a:xfrm>
            <a:off x="1788160" y="4499735"/>
            <a:ext cx="1338900" cy="369332"/>
          </a:xfrm>
          <a:prstGeom prst="rect">
            <a:avLst/>
          </a:prstGeom>
          <a:noFill/>
        </p:spPr>
        <p:txBody>
          <a:bodyPr wrap="square" rtlCol="0">
            <a:spAutoFit/>
          </a:bodyPr>
          <a:lstStyle/>
          <a:p>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文献 ⑤</a:t>
            </a:r>
          </a:p>
        </p:txBody>
      </p:sp>
      <p:sp>
        <p:nvSpPr>
          <p:cNvPr id="20" name="文本框 19">
            <a:extLst>
              <a:ext uri="{FF2B5EF4-FFF2-40B4-BE49-F238E27FC236}">
                <a16:creationId xmlns:a16="http://schemas.microsoft.com/office/drawing/2014/main" id="{E4EA6C73-BD9B-4D12-AFDE-7E5F711A5BE9}"/>
              </a:ext>
            </a:extLst>
          </p:cNvPr>
          <p:cNvSpPr txBox="1"/>
          <p:nvPr/>
        </p:nvSpPr>
        <p:spPr>
          <a:xfrm>
            <a:off x="2730820" y="2801714"/>
            <a:ext cx="8384220" cy="42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https://blog.csdn.net/limingkaoyan/article/details/102680185</a:t>
            </a:r>
            <a:endParaRPr kumimoji="1"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1" name="文本框 20">
            <a:extLst>
              <a:ext uri="{FF2B5EF4-FFF2-40B4-BE49-F238E27FC236}">
                <a16:creationId xmlns:a16="http://schemas.microsoft.com/office/drawing/2014/main" id="{9DA61E84-727A-4603-A317-937E363E6B61}"/>
              </a:ext>
            </a:extLst>
          </p:cNvPr>
          <p:cNvSpPr txBox="1"/>
          <p:nvPr/>
        </p:nvSpPr>
        <p:spPr>
          <a:xfrm>
            <a:off x="1788160" y="2885409"/>
            <a:ext cx="942660" cy="369332"/>
          </a:xfrm>
          <a:prstGeom prst="rect">
            <a:avLst/>
          </a:prstGeom>
          <a:noFill/>
        </p:spPr>
        <p:txBody>
          <a:bodyPr wrap="square" rtlCol="0">
            <a:spAutoFit/>
          </a:bodyPr>
          <a:lstStyle/>
          <a:p>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文献 ②</a:t>
            </a:r>
          </a:p>
        </p:txBody>
      </p:sp>
      <p:sp>
        <p:nvSpPr>
          <p:cNvPr id="22" name="文本框 21">
            <a:extLst>
              <a:ext uri="{FF2B5EF4-FFF2-40B4-BE49-F238E27FC236}">
                <a16:creationId xmlns:a16="http://schemas.microsoft.com/office/drawing/2014/main" id="{32900D3A-94CF-41F5-B8CF-F41B7E008E7E}"/>
              </a:ext>
            </a:extLst>
          </p:cNvPr>
          <p:cNvSpPr txBox="1"/>
          <p:nvPr/>
        </p:nvSpPr>
        <p:spPr>
          <a:xfrm>
            <a:off x="2730820" y="3921718"/>
            <a:ext cx="8384220" cy="42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en-US" altLang="zh-CN" sz="1600" b="0" i="0" u="none" strike="noStrike" kern="1200" cap="none" spc="15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https://blog.csdn.net/qq_53384631/article/details/127989874</a:t>
            </a:r>
            <a:endParaRPr kumimoji="1"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3" name="文本框 22">
            <a:extLst>
              <a:ext uri="{FF2B5EF4-FFF2-40B4-BE49-F238E27FC236}">
                <a16:creationId xmlns:a16="http://schemas.microsoft.com/office/drawing/2014/main" id="{32DE6895-C9E9-4F0B-8E72-F33A1A2C868F}"/>
              </a:ext>
            </a:extLst>
          </p:cNvPr>
          <p:cNvSpPr txBox="1"/>
          <p:nvPr/>
        </p:nvSpPr>
        <p:spPr>
          <a:xfrm>
            <a:off x="1788160" y="3967000"/>
            <a:ext cx="1115380" cy="369332"/>
          </a:xfrm>
          <a:prstGeom prst="rect">
            <a:avLst/>
          </a:prstGeom>
          <a:noFill/>
        </p:spPr>
        <p:txBody>
          <a:bodyPr wrap="square" rtlCol="0">
            <a:spAutoFit/>
          </a:bodyPr>
          <a:lstStyle/>
          <a:p>
            <a:r>
              <a:rPr lang="zh-CN" altLang="en-US" dirty="0">
                <a:solidFill>
                  <a:schemeClr val="accent2"/>
                </a:solidFill>
                <a:latin typeface="思源黑体 CN Bold" panose="020B0800000000000000" pitchFamily="34" charset="-122"/>
                <a:ea typeface="思源黑体 CN Bold" panose="020B0800000000000000" pitchFamily="34" charset="-122"/>
                <a:sym typeface="思源黑体 CN Bold" panose="020B0800000000000000" pitchFamily="34" charset="-122"/>
              </a:rPr>
              <a:t>文献 ④</a:t>
            </a:r>
          </a:p>
        </p:txBody>
      </p:sp>
      <p:cxnSp>
        <p:nvCxnSpPr>
          <p:cNvPr id="25" name="直接连接符 24">
            <a:extLst>
              <a:ext uri="{FF2B5EF4-FFF2-40B4-BE49-F238E27FC236}">
                <a16:creationId xmlns:a16="http://schemas.microsoft.com/office/drawing/2014/main" id="{22888F2F-EF23-417B-8E0D-3986F76E5295}"/>
              </a:ext>
            </a:extLst>
          </p:cNvPr>
          <p:cNvCxnSpPr>
            <a:cxnSpLocks/>
          </p:cNvCxnSpPr>
          <p:nvPr/>
        </p:nvCxnSpPr>
        <p:spPr>
          <a:xfrm>
            <a:off x="930237" y="2107720"/>
            <a:ext cx="0" cy="200612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663DB95-24F5-4BC9-A0D4-DB6799030186}"/>
              </a:ext>
            </a:extLst>
          </p:cNvPr>
          <p:cNvCxnSpPr>
            <a:cxnSpLocks/>
          </p:cNvCxnSpPr>
          <p:nvPr/>
        </p:nvCxnSpPr>
        <p:spPr>
          <a:xfrm>
            <a:off x="1088314" y="3149600"/>
            <a:ext cx="0" cy="1981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E854E8A-83D6-47E0-90A4-E236BBF267B9}"/>
              </a:ext>
            </a:extLst>
          </p:cNvPr>
          <p:cNvCxnSpPr>
            <a:cxnSpLocks/>
          </p:cNvCxnSpPr>
          <p:nvPr/>
        </p:nvCxnSpPr>
        <p:spPr>
          <a:xfrm>
            <a:off x="11130877" y="3149600"/>
            <a:ext cx="0" cy="1981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E36D909-9BF7-4972-8522-B45E70B24A20}"/>
              </a:ext>
            </a:extLst>
          </p:cNvPr>
          <p:cNvCxnSpPr>
            <a:cxnSpLocks/>
          </p:cNvCxnSpPr>
          <p:nvPr/>
        </p:nvCxnSpPr>
        <p:spPr>
          <a:xfrm>
            <a:off x="11288954" y="2235200"/>
            <a:ext cx="0" cy="20218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B1128DB-2C2F-F1AE-BB30-B0AB1615AEF6}"/>
              </a:ext>
            </a:extLst>
          </p:cNvPr>
          <p:cNvSpPr txBox="1"/>
          <p:nvPr/>
        </p:nvSpPr>
        <p:spPr>
          <a:xfrm>
            <a:off x="156605" y="69742"/>
            <a:ext cx="239681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部分参考文献</a:t>
            </a:r>
          </a:p>
        </p:txBody>
      </p:sp>
    </p:spTree>
    <p:extLst>
      <p:ext uri="{BB962C8B-B14F-4D97-AF65-F5344CB8AC3E}">
        <p14:creationId xmlns:p14="http://schemas.microsoft.com/office/powerpoint/2010/main" val="146968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2150B81-A023-4A47-8311-7210DC35347B}"/>
              </a:ext>
            </a:extLst>
          </p:cNvPr>
          <p:cNvSpPr txBox="1"/>
          <p:nvPr/>
        </p:nvSpPr>
        <p:spPr>
          <a:xfrm>
            <a:off x="304093" y="2813447"/>
            <a:ext cx="11583813" cy="123110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rPr>
              <a:t>Thank you for listening</a:t>
            </a:r>
            <a:endParaRPr kumimoji="1" lang="zh-CN" altLang="en-US"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endParaRPr>
          </a:p>
        </p:txBody>
      </p:sp>
    </p:spTree>
    <p:extLst>
      <p:ext uri="{BB962C8B-B14F-4D97-AF65-F5344CB8AC3E}">
        <p14:creationId xmlns:p14="http://schemas.microsoft.com/office/powerpoint/2010/main" val="105416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4C1FB704-12F7-4041-8C33-492AC6ADDC70}"/>
              </a:ext>
            </a:extLst>
          </p:cNvPr>
          <p:cNvSpPr>
            <a:spLocks noChangeAspect="1"/>
          </p:cNvSpPr>
          <p:nvPr/>
        </p:nvSpPr>
        <p:spPr>
          <a:xfrm>
            <a:off x="0" y="0"/>
            <a:ext cx="12192000" cy="6858000"/>
          </a:xfrm>
          <a:prstGeom prst="rect">
            <a:avLst/>
          </a:prstGeom>
          <a:blipFill dpi="0" rotWithShape="1">
            <a:blip r:embed="rId3"/>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1" name="矩形 40">
            <a:extLst>
              <a:ext uri="{FF2B5EF4-FFF2-40B4-BE49-F238E27FC236}">
                <a16:creationId xmlns:a16="http://schemas.microsoft.com/office/drawing/2014/main" id="{6597DF54-028B-419B-AF5F-BD094260DD39}"/>
              </a:ext>
            </a:extLst>
          </p:cNvPr>
          <p:cNvSpPr/>
          <p:nvPr/>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8" name="矩形 17"/>
          <p:cNvSpPr/>
          <p:nvPr/>
        </p:nvSpPr>
        <p:spPr>
          <a:xfrm>
            <a:off x="3668685" y="0"/>
            <a:ext cx="8523316"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p:cNvSpPr txBox="1"/>
          <p:nvPr/>
        </p:nvSpPr>
        <p:spPr>
          <a:xfrm>
            <a:off x="1448363" y="1951481"/>
            <a:ext cx="1415772" cy="2851102"/>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3" name="任意多边形: 形状 2"/>
          <p:cNvSpPr/>
          <p:nvPr/>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文本框 3"/>
          <p:cNvSpPr txBox="1"/>
          <p:nvPr/>
        </p:nvSpPr>
        <p:spPr>
          <a:xfrm>
            <a:off x="1600421" y="3279436"/>
            <a:ext cx="183938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p:cNvSpPr txBox="1"/>
          <p:nvPr/>
        </p:nvSpPr>
        <p:spPr>
          <a:xfrm>
            <a:off x="4666212" y="302359"/>
            <a:ext cx="7265324" cy="65556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100000"/>
              </a:lnSpc>
              <a:spcBef>
                <a:spcPts val="0"/>
              </a:spcBef>
              <a:spcAft>
                <a:spcPts val="0"/>
              </a:spcAft>
              <a:buClrTx/>
              <a:buSzTx/>
              <a:buFontTx/>
              <a:buAutoNum type="arabicParenR"/>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灰度直方图</a:t>
            </a: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直方图均衡化直方图匹配</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R"/>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对比度增强</a:t>
            </a: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线性变换和非线性变换</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图像的缩放变换、旋转变换</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4)</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图像加噪，空域和频域滤波</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5)</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边缘提取</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提取目标</a:t>
            </a: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7)</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特征提取</a:t>
            </a: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(LBP</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和</a:t>
            </a: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8)</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图像识别</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CDA906-0C38-E1C8-6007-79CB920DABAB}"/>
              </a:ext>
            </a:extLst>
          </p:cNvPr>
          <p:cNvPicPr>
            <a:picLocks noChangeAspect="1"/>
          </p:cNvPicPr>
          <p:nvPr/>
        </p:nvPicPr>
        <p:blipFill>
          <a:blip r:embed="rId2"/>
          <a:stretch>
            <a:fillRect/>
          </a:stretch>
        </p:blipFill>
        <p:spPr>
          <a:xfrm>
            <a:off x="105653" y="0"/>
            <a:ext cx="11980693" cy="6858000"/>
          </a:xfrm>
          <a:prstGeom prst="rect">
            <a:avLst/>
          </a:prstGeom>
        </p:spPr>
      </p:pic>
    </p:spTree>
    <p:extLst>
      <p:ext uri="{BB962C8B-B14F-4D97-AF65-F5344CB8AC3E}">
        <p14:creationId xmlns:p14="http://schemas.microsoft.com/office/powerpoint/2010/main" val="342205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988A-3C17-4930-7449-9C968D80FFBE}"/>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B8446538-07E5-30E5-0061-D21AE896D6AD}"/>
              </a:ext>
            </a:extLst>
          </p:cNvPr>
          <p:cNvSpPr txBox="1"/>
          <p:nvPr/>
        </p:nvSpPr>
        <p:spPr>
          <a:xfrm>
            <a:off x="304801" y="853440"/>
            <a:ext cx="11678856" cy="1027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彩色图像的灰度化：让彩色图像中的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R,G,B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三分量值相等。平均值法：取</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R,G,B</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三个分量中的平均值，并让每个分量都等于平均值。</a:t>
            </a:r>
            <a:b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b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灰度直方图的绘制：通过遍历找到每一灰度级的像素总数，在将此灰度级的像素数除以总的像素数即可找到该灰度值的出现频数。最后用横坐标表示灰度级纵坐标表示灰度级出现的频数，再通过一个可以绘制二维条形图的函数即可绘制出灰度直方图。</a:t>
            </a:r>
            <a:endParaRPr kumimoji="1" lang="zh-CN" altLang="en-US" sz="1400" b="0" i="0" u="none" strike="noStrike" kern="1200" cap="none" spc="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0B244CC3-6F07-488E-A524-DB6C39551E79}"/>
              </a:ext>
            </a:extLst>
          </p:cNvPr>
          <p:cNvSpPr txBox="1"/>
          <p:nvPr/>
        </p:nvSpPr>
        <p:spPr>
          <a:xfrm>
            <a:off x="156605" y="69742"/>
            <a:ext cx="202811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灰度直方图</a:t>
            </a:r>
          </a:p>
        </p:txBody>
      </p:sp>
      <p:pic>
        <p:nvPicPr>
          <p:cNvPr id="4" name="图片 3">
            <a:extLst>
              <a:ext uri="{FF2B5EF4-FFF2-40B4-BE49-F238E27FC236}">
                <a16:creationId xmlns:a16="http://schemas.microsoft.com/office/drawing/2014/main" id="{898E8FD8-15EB-97A4-2041-ED821F785E45}"/>
              </a:ext>
            </a:extLst>
          </p:cNvPr>
          <p:cNvPicPr>
            <a:picLocks noChangeAspect="1"/>
          </p:cNvPicPr>
          <p:nvPr/>
        </p:nvPicPr>
        <p:blipFill>
          <a:blip r:embed="rId2"/>
          <a:stretch>
            <a:fillRect/>
          </a:stretch>
        </p:blipFill>
        <p:spPr>
          <a:xfrm>
            <a:off x="304801" y="1997613"/>
            <a:ext cx="11632275" cy="4269877"/>
          </a:xfrm>
          <a:prstGeom prst="rect">
            <a:avLst/>
          </a:prstGeom>
        </p:spPr>
      </p:pic>
    </p:spTree>
    <p:extLst>
      <p:ext uri="{BB962C8B-B14F-4D97-AF65-F5344CB8AC3E}">
        <p14:creationId xmlns:p14="http://schemas.microsoft.com/office/powerpoint/2010/main" val="421767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8A00-2F8B-C33E-6213-B676162065C9}"/>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09741C10-4643-2642-21D0-E3B2AC5743FB}"/>
              </a:ext>
            </a:extLst>
          </p:cNvPr>
          <p:cNvSpPr txBox="1"/>
          <p:nvPr/>
        </p:nvSpPr>
        <p:spPr>
          <a:xfrm>
            <a:off x="306374" y="1086427"/>
            <a:ext cx="11192069" cy="7046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均衡化前的直方图只占有少部分的灰度级，而均衡化后的直方图占有大部分灰度级且分布均匀。所以直方图均衡化是把原图像的直方图变换为均匀分布的形式，通过增加像素灰度值的动态范围来达到增强图像整体对比度的效果，从而达到图像增强。</a:t>
            </a:r>
          </a:p>
        </p:txBody>
      </p:sp>
      <p:sp>
        <p:nvSpPr>
          <p:cNvPr id="2" name="文本框 1">
            <a:extLst>
              <a:ext uri="{FF2B5EF4-FFF2-40B4-BE49-F238E27FC236}">
                <a16:creationId xmlns:a16="http://schemas.microsoft.com/office/drawing/2014/main" id="{6ECB29B5-4F8C-ED71-B1CF-02C2625C791F}"/>
              </a:ext>
            </a:extLst>
          </p:cNvPr>
          <p:cNvSpPr txBox="1"/>
          <p:nvPr/>
        </p:nvSpPr>
        <p:spPr>
          <a:xfrm>
            <a:off x="156605" y="69742"/>
            <a:ext cx="239681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直方图均衡化</a:t>
            </a:r>
          </a:p>
        </p:txBody>
      </p:sp>
      <p:pic>
        <p:nvPicPr>
          <p:cNvPr id="5" name="图片 4">
            <a:extLst>
              <a:ext uri="{FF2B5EF4-FFF2-40B4-BE49-F238E27FC236}">
                <a16:creationId xmlns:a16="http://schemas.microsoft.com/office/drawing/2014/main" id="{DBFBE7C1-43A8-3933-9BE2-E62C875F5327}"/>
              </a:ext>
            </a:extLst>
          </p:cNvPr>
          <p:cNvPicPr>
            <a:picLocks noChangeAspect="1"/>
          </p:cNvPicPr>
          <p:nvPr/>
        </p:nvPicPr>
        <p:blipFill>
          <a:blip r:embed="rId2"/>
          <a:stretch>
            <a:fillRect/>
          </a:stretch>
        </p:blipFill>
        <p:spPr>
          <a:xfrm>
            <a:off x="306374" y="2197118"/>
            <a:ext cx="6366804" cy="4061024"/>
          </a:xfrm>
          <a:prstGeom prst="rect">
            <a:avLst/>
          </a:prstGeom>
        </p:spPr>
      </p:pic>
      <p:sp>
        <p:nvSpPr>
          <p:cNvPr id="6" name="文本框 5">
            <a:extLst>
              <a:ext uri="{FF2B5EF4-FFF2-40B4-BE49-F238E27FC236}">
                <a16:creationId xmlns:a16="http://schemas.microsoft.com/office/drawing/2014/main" id="{374BB64B-898E-241E-E749-3658A1624D70}"/>
              </a:ext>
            </a:extLst>
          </p:cNvPr>
          <p:cNvSpPr txBox="1"/>
          <p:nvPr/>
        </p:nvSpPr>
        <p:spPr>
          <a:xfrm>
            <a:off x="7474261" y="2197118"/>
            <a:ext cx="4062510" cy="36131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直方图均衡化：先找到原图像每个灰度级所对应的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值（每个灰度级对应的像素总数除以总像素数），在将</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值进行累加（每个灰度级等于前面灰度级的累加值），再将每一灰度级的累加值修正为合理的灰度级，若此灰度级只存在一个则此灰度级的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与</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值意义相同</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值即为对应原图像灰度级的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值，若此灰度值存在多个相等的值则将这些灰度级所对应的原图像的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p</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值相加得到最后的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值。最后根据每个新的灰度级与他们对应的</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r</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值即可得到均衡化的直方图和均衡化后的图像。</a:t>
            </a:r>
          </a:p>
        </p:txBody>
      </p:sp>
    </p:spTree>
    <p:extLst>
      <p:ext uri="{BB962C8B-B14F-4D97-AF65-F5344CB8AC3E}">
        <p14:creationId xmlns:p14="http://schemas.microsoft.com/office/powerpoint/2010/main" val="17731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0F00-4851-D0F5-FC3E-E6E3F42B3CC0}"/>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92D96FAD-31EA-0B6E-3A75-A091978066B4}"/>
              </a:ext>
            </a:extLst>
          </p:cNvPr>
          <p:cNvSpPr txBox="1"/>
          <p:nvPr/>
        </p:nvSpPr>
        <p:spPr>
          <a:xfrm>
            <a:off x="278997" y="998299"/>
            <a:ext cx="11537022" cy="1027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计算原始图像和目标直方图的累积分布函数：首先，计算原始图像和目标直方图的累积分布函数，以获得其累积分布。</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将原始图像的像素值映射到目标直方图的像素值：根据累积分布函数的关系，将原始图像的像素值映射到目标直方图的像素值。</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应用映射函数到整个图像：对原始图像的所有像素应用映射函数，得到匹配后的图像。</a:t>
            </a:r>
          </a:p>
        </p:txBody>
      </p:sp>
      <p:sp>
        <p:nvSpPr>
          <p:cNvPr id="2" name="文本框 1">
            <a:extLst>
              <a:ext uri="{FF2B5EF4-FFF2-40B4-BE49-F238E27FC236}">
                <a16:creationId xmlns:a16="http://schemas.microsoft.com/office/drawing/2014/main" id="{BCB40508-F5CB-6960-504E-35106A88CF53}"/>
              </a:ext>
            </a:extLst>
          </p:cNvPr>
          <p:cNvSpPr txBox="1"/>
          <p:nvPr/>
        </p:nvSpPr>
        <p:spPr>
          <a:xfrm>
            <a:off x="156605" y="69742"/>
            <a:ext cx="202811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直方图匹配</a:t>
            </a:r>
          </a:p>
        </p:txBody>
      </p:sp>
      <p:pic>
        <p:nvPicPr>
          <p:cNvPr id="4" name="图片 3">
            <a:extLst>
              <a:ext uri="{FF2B5EF4-FFF2-40B4-BE49-F238E27FC236}">
                <a16:creationId xmlns:a16="http://schemas.microsoft.com/office/drawing/2014/main" id="{805E5956-9D60-A50E-52ED-0DCA5397DDB7}"/>
              </a:ext>
            </a:extLst>
          </p:cNvPr>
          <p:cNvPicPr>
            <a:picLocks noChangeAspect="1"/>
          </p:cNvPicPr>
          <p:nvPr/>
        </p:nvPicPr>
        <p:blipFill>
          <a:blip r:embed="rId2"/>
          <a:stretch>
            <a:fillRect/>
          </a:stretch>
        </p:blipFill>
        <p:spPr>
          <a:xfrm>
            <a:off x="0" y="2431418"/>
            <a:ext cx="12192000" cy="3878717"/>
          </a:xfrm>
          <a:prstGeom prst="rect">
            <a:avLst/>
          </a:prstGeom>
        </p:spPr>
      </p:pic>
    </p:spTree>
    <p:extLst>
      <p:ext uri="{BB962C8B-B14F-4D97-AF65-F5344CB8AC3E}">
        <p14:creationId xmlns:p14="http://schemas.microsoft.com/office/powerpoint/2010/main" val="152446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5B1E0-E927-F4B2-9583-DE17919F84FC}"/>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E24C3607-D683-2F99-C32E-ADD2296E8D09}"/>
              </a:ext>
            </a:extLst>
          </p:cNvPr>
          <p:cNvSpPr txBox="1"/>
          <p:nvPr/>
        </p:nvSpPr>
        <p:spPr>
          <a:xfrm>
            <a:off x="19718" y="733651"/>
            <a:ext cx="12172281" cy="16741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图像的灰度变换：借助变换函数将图像的像素值映射成一个新的像素值，通过改变像素的亮度值实现图像增强。</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、对数变换：通过改变对数函数来改变图像的像素值，以达到图像的灰度变换。</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、指数变换：通过改变指数函数来改变图像的像素值，以达到图像的灰度变换。</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、幂次变换：通过改变幂次函数来改变图像的像素值，以达到图像的灰度变换。</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4</a:t>
            </a:r>
            <a:r>
              <a:rPr lang="zh-CN" altLang="en-US"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、线性变换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定义分段线性变换的参数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intervals = [0, 64; 65, 128; 129, </a:t>
            </a: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255]; % </a:t>
            </a:r>
            <a:r>
              <a:rPr lang="zh-CN" altLang="en-US"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定义三个区间</a:t>
            </a:r>
            <a:endPar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slopes = [1.5, 0.5, 2]; %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每个区间的斜率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intercepts = [-32, 32, -64]; %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每个区间的截距</a:t>
            </a:r>
          </a:p>
        </p:txBody>
      </p:sp>
      <p:sp>
        <p:nvSpPr>
          <p:cNvPr id="2" name="文本框 1">
            <a:extLst>
              <a:ext uri="{FF2B5EF4-FFF2-40B4-BE49-F238E27FC236}">
                <a16:creationId xmlns:a16="http://schemas.microsoft.com/office/drawing/2014/main" id="{0C0F1DA1-C4BD-4AE0-7510-67EA2923629D}"/>
              </a:ext>
            </a:extLst>
          </p:cNvPr>
          <p:cNvSpPr txBox="1"/>
          <p:nvPr/>
        </p:nvSpPr>
        <p:spPr>
          <a:xfrm>
            <a:off x="156605" y="69742"/>
            <a:ext cx="202811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对比度增强</a:t>
            </a:r>
          </a:p>
        </p:txBody>
      </p:sp>
      <p:pic>
        <p:nvPicPr>
          <p:cNvPr id="5" name="图片 4">
            <a:extLst>
              <a:ext uri="{FF2B5EF4-FFF2-40B4-BE49-F238E27FC236}">
                <a16:creationId xmlns:a16="http://schemas.microsoft.com/office/drawing/2014/main" id="{049F89EB-E408-60DA-2904-C7F1ADA66DC9}"/>
              </a:ext>
            </a:extLst>
          </p:cNvPr>
          <p:cNvPicPr>
            <a:picLocks noChangeAspect="1"/>
          </p:cNvPicPr>
          <p:nvPr/>
        </p:nvPicPr>
        <p:blipFill>
          <a:blip r:embed="rId2"/>
          <a:stretch>
            <a:fillRect/>
          </a:stretch>
        </p:blipFill>
        <p:spPr>
          <a:xfrm>
            <a:off x="8907891" y="2400397"/>
            <a:ext cx="3472531" cy="4096806"/>
          </a:xfrm>
          <a:prstGeom prst="rect">
            <a:avLst/>
          </a:prstGeom>
        </p:spPr>
      </p:pic>
      <p:pic>
        <p:nvPicPr>
          <p:cNvPr id="4" name="图片 3">
            <a:extLst>
              <a:ext uri="{FF2B5EF4-FFF2-40B4-BE49-F238E27FC236}">
                <a16:creationId xmlns:a16="http://schemas.microsoft.com/office/drawing/2014/main" id="{B32E1C85-760B-2B6A-8960-971B73D604A4}"/>
              </a:ext>
            </a:extLst>
          </p:cNvPr>
          <p:cNvPicPr>
            <a:picLocks noChangeAspect="1"/>
          </p:cNvPicPr>
          <p:nvPr/>
        </p:nvPicPr>
        <p:blipFill>
          <a:blip r:embed="rId3"/>
          <a:stretch>
            <a:fillRect/>
          </a:stretch>
        </p:blipFill>
        <p:spPr>
          <a:xfrm>
            <a:off x="-5271" y="2403268"/>
            <a:ext cx="3343705" cy="4093937"/>
          </a:xfrm>
          <a:prstGeom prst="rect">
            <a:avLst/>
          </a:prstGeom>
        </p:spPr>
      </p:pic>
      <p:pic>
        <p:nvPicPr>
          <p:cNvPr id="7" name="图片 6">
            <a:extLst>
              <a:ext uri="{FF2B5EF4-FFF2-40B4-BE49-F238E27FC236}">
                <a16:creationId xmlns:a16="http://schemas.microsoft.com/office/drawing/2014/main" id="{DA499584-5B70-3D57-4544-42756A6ACA2C}"/>
              </a:ext>
            </a:extLst>
          </p:cNvPr>
          <p:cNvPicPr>
            <a:picLocks noChangeAspect="1"/>
          </p:cNvPicPr>
          <p:nvPr/>
        </p:nvPicPr>
        <p:blipFill>
          <a:blip r:embed="rId4"/>
          <a:stretch>
            <a:fillRect/>
          </a:stretch>
        </p:blipFill>
        <p:spPr>
          <a:xfrm>
            <a:off x="2974745" y="2403266"/>
            <a:ext cx="3318716" cy="4093937"/>
          </a:xfrm>
          <a:prstGeom prst="rect">
            <a:avLst/>
          </a:prstGeom>
        </p:spPr>
      </p:pic>
      <p:pic>
        <p:nvPicPr>
          <p:cNvPr id="10" name="图片 9">
            <a:extLst>
              <a:ext uri="{FF2B5EF4-FFF2-40B4-BE49-F238E27FC236}">
                <a16:creationId xmlns:a16="http://schemas.microsoft.com/office/drawing/2014/main" id="{CED95C1D-3B26-FEA2-B356-7ADEE35D6216}"/>
              </a:ext>
            </a:extLst>
          </p:cNvPr>
          <p:cNvPicPr>
            <a:picLocks noChangeAspect="1"/>
          </p:cNvPicPr>
          <p:nvPr/>
        </p:nvPicPr>
        <p:blipFill>
          <a:blip r:embed="rId5"/>
          <a:stretch>
            <a:fillRect/>
          </a:stretch>
        </p:blipFill>
        <p:spPr>
          <a:xfrm>
            <a:off x="5902963" y="2403266"/>
            <a:ext cx="3389884" cy="4093937"/>
          </a:xfrm>
          <a:prstGeom prst="rect">
            <a:avLst/>
          </a:prstGeom>
        </p:spPr>
      </p:pic>
    </p:spTree>
    <p:extLst>
      <p:ext uri="{BB962C8B-B14F-4D97-AF65-F5344CB8AC3E}">
        <p14:creationId xmlns:p14="http://schemas.microsoft.com/office/powerpoint/2010/main" val="241395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D488-D867-54FF-8F0A-BAD64836575A}"/>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D06AE3B4-EFAA-B510-0425-9DE28C0BEE08}"/>
              </a:ext>
            </a:extLst>
          </p:cNvPr>
          <p:cNvSpPr txBox="1"/>
          <p:nvPr/>
        </p:nvSpPr>
        <p:spPr>
          <a:xfrm>
            <a:off x="3953115" y="867829"/>
            <a:ext cx="4285770" cy="55520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缩放变换</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后向映射，插值计算新图像的像素值</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for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newx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1:W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for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newy</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1:H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oldx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newx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- 0.5)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+ 0.5</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oldy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newy</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- 0.5)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ky</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+ 0.5;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x = floor(</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oldx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y = floor(oldy);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 = </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oldx</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 x;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 = oldy - y;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双线性插值</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旋转变换</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g2=</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imrotate</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r>
              <a:rPr kumimoji="0" lang="en-US" altLang="zh-CN" sz="1400" b="0" i="0" u="none" strike="noStrike" kern="1200" cap="none" spc="150" normalizeH="0" baseline="0" noProof="0" dirty="0" err="1">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f,ang,'bilinear','crop</a:t>
            </a:r>
            <a:r>
              <a:rPr kumimoji="0" lang="en-US" altLang="zh-CN"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spc="150" dirty="0">
                <a:latin typeface="思源黑体 CN Bold" panose="020B0800000000000000" pitchFamily="34" charset="-122"/>
                <a:ea typeface="思源黑体 CN Bold" panose="020B0800000000000000" pitchFamily="34" charset="-122"/>
                <a:sym typeface="思源黑体 CN Bold" panose="020B0800000000000000" pitchFamily="34" charset="-122"/>
              </a:rPr>
              <a:t>……</a:t>
            </a:r>
            <a:endParaRPr kumimoji="0" lang="zh-CN" altLang="en-US" sz="1400" b="0" i="0" u="none" strike="noStrike" kern="1200" cap="none" spc="150" normalizeH="0" baseline="0" noProof="0" dirty="0">
              <a:ln>
                <a:noFill/>
              </a:ln>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0352D00F-9ECC-EA95-73AE-4CCF348357B9}"/>
              </a:ext>
            </a:extLst>
          </p:cNvPr>
          <p:cNvSpPr txBox="1"/>
          <p:nvPr/>
        </p:nvSpPr>
        <p:spPr>
          <a:xfrm>
            <a:off x="156605" y="69742"/>
            <a:ext cx="350288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缩放变换、旋转变换</a:t>
            </a:r>
          </a:p>
        </p:txBody>
      </p:sp>
      <p:pic>
        <p:nvPicPr>
          <p:cNvPr id="5" name="图片 4">
            <a:extLst>
              <a:ext uri="{FF2B5EF4-FFF2-40B4-BE49-F238E27FC236}">
                <a16:creationId xmlns:a16="http://schemas.microsoft.com/office/drawing/2014/main" id="{6FF20A28-ED2E-F9D1-CBE6-B6BD62B90F17}"/>
              </a:ext>
            </a:extLst>
          </p:cNvPr>
          <p:cNvPicPr>
            <a:picLocks noChangeAspect="1"/>
          </p:cNvPicPr>
          <p:nvPr/>
        </p:nvPicPr>
        <p:blipFill>
          <a:blip r:embed="rId2"/>
          <a:stretch>
            <a:fillRect/>
          </a:stretch>
        </p:blipFill>
        <p:spPr>
          <a:xfrm>
            <a:off x="-1" y="761239"/>
            <a:ext cx="3953117" cy="5550892"/>
          </a:xfrm>
          <a:prstGeom prst="rect">
            <a:avLst/>
          </a:prstGeom>
        </p:spPr>
      </p:pic>
      <p:pic>
        <p:nvPicPr>
          <p:cNvPr id="7" name="图片 6">
            <a:extLst>
              <a:ext uri="{FF2B5EF4-FFF2-40B4-BE49-F238E27FC236}">
                <a16:creationId xmlns:a16="http://schemas.microsoft.com/office/drawing/2014/main" id="{EF84626C-9036-C899-6E2A-4A448F11F878}"/>
              </a:ext>
            </a:extLst>
          </p:cNvPr>
          <p:cNvPicPr>
            <a:picLocks noChangeAspect="1"/>
          </p:cNvPicPr>
          <p:nvPr/>
        </p:nvPicPr>
        <p:blipFill>
          <a:blip r:embed="rId3"/>
          <a:stretch>
            <a:fillRect/>
          </a:stretch>
        </p:blipFill>
        <p:spPr>
          <a:xfrm>
            <a:off x="8325470" y="761239"/>
            <a:ext cx="3866530" cy="5550892"/>
          </a:xfrm>
          <a:prstGeom prst="rect">
            <a:avLst/>
          </a:prstGeom>
        </p:spPr>
      </p:pic>
    </p:spTree>
    <p:extLst>
      <p:ext uri="{BB962C8B-B14F-4D97-AF65-F5344CB8AC3E}">
        <p14:creationId xmlns:p14="http://schemas.microsoft.com/office/powerpoint/2010/main" val="3769825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8E40-911F-0A23-4563-BBC5254673C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5B2B570-F582-7649-116A-4DC7ED2B46E8}"/>
              </a:ext>
            </a:extLst>
          </p:cNvPr>
          <p:cNvSpPr txBox="1"/>
          <p:nvPr/>
        </p:nvSpPr>
        <p:spPr>
          <a:xfrm>
            <a:off x="156605" y="69742"/>
            <a:ext cx="16594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图像加噪</a:t>
            </a:r>
          </a:p>
        </p:txBody>
      </p:sp>
      <p:pic>
        <p:nvPicPr>
          <p:cNvPr id="4" name="图片 3">
            <a:extLst>
              <a:ext uri="{FF2B5EF4-FFF2-40B4-BE49-F238E27FC236}">
                <a16:creationId xmlns:a16="http://schemas.microsoft.com/office/drawing/2014/main" id="{587CF4E7-AB55-EC90-A2AB-78525133935C}"/>
              </a:ext>
            </a:extLst>
          </p:cNvPr>
          <p:cNvPicPr>
            <a:picLocks noChangeAspect="1"/>
          </p:cNvPicPr>
          <p:nvPr/>
        </p:nvPicPr>
        <p:blipFill>
          <a:blip r:embed="rId2"/>
          <a:stretch>
            <a:fillRect/>
          </a:stretch>
        </p:blipFill>
        <p:spPr>
          <a:xfrm>
            <a:off x="-110838" y="846439"/>
            <a:ext cx="4211479" cy="5312010"/>
          </a:xfrm>
          <a:prstGeom prst="rect">
            <a:avLst/>
          </a:prstGeom>
        </p:spPr>
      </p:pic>
      <p:pic>
        <p:nvPicPr>
          <p:cNvPr id="8" name="图片 7">
            <a:extLst>
              <a:ext uri="{FF2B5EF4-FFF2-40B4-BE49-F238E27FC236}">
                <a16:creationId xmlns:a16="http://schemas.microsoft.com/office/drawing/2014/main" id="{10FACA6F-1251-0803-1E63-123A8A732F04}"/>
              </a:ext>
            </a:extLst>
          </p:cNvPr>
          <p:cNvPicPr>
            <a:picLocks noChangeAspect="1"/>
          </p:cNvPicPr>
          <p:nvPr/>
        </p:nvPicPr>
        <p:blipFill>
          <a:blip r:embed="rId3"/>
          <a:stretch>
            <a:fillRect/>
          </a:stretch>
        </p:blipFill>
        <p:spPr>
          <a:xfrm>
            <a:off x="4040188" y="846439"/>
            <a:ext cx="4050359" cy="5352261"/>
          </a:xfrm>
          <a:prstGeom prst="rect">
            <a:avLst/>
          </a:prstGeom>
        </p:spPr>
      </p:pic>
      <p:pic>
        <p:nvPicPr>
          <p:cNvPr id="11" name="图片 10">
            <a:extLst>
              <a:ext uri="{FF2B5EF4-FFF2-40B4-BE49-F238E27FC236}">
                <a16:creationId xmlns:a16="http://schemas.microsoft.com/office/drawing/2014/main" id="{684FB9D9-229E-D29C-5768-CEFB5FB1A108}"/>
              </a:ext>
            </a:extLst>
          </p:cNvPr>
          <p:cNvPicPr>
            <a:picLocks noChangeAspect="1"/>
          </p:cNvPicPr>
          <p:nvPr/>
        </p:nvPicPr>
        <p:blipFill>
          <a:blip r:embed="rId4"/>
          <a:stretch>
            <a:fillRect/>
          </a:stretch>
        </p:blipFill>
        <p:spPr>
          <a:xfrm>
            <a:off x="8030094" y="846439"/>
            <a:ext cx="4161905" cy="5352261"/>
          </a:xfrm>
          <a:prstGeom prst="rect">
            <a:avLst/>
          </a:prstGeom>
        </p:spPr>
      </p:pic>
    </p:spTree>
    <p:extLst>
      <p:ext uri="{BB962C8B-B14F-4D97-AF65-F5344CB8AC3E}">
        <p14:creationId xmlns:p14="http://schemas.microsoft.com/office/powerpoint/2010/main" val="801176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PICTURE" val="#746694;"/>
</p:tagLst>
</file>

<file path=ppt/theme/theme1.xml><?xml version="1.0" encoding="utf-8"?>
<a:theme xmlns:a="http://schemas.openxmlformats.org/drawingml/2006/main" name="1_Office 主题​​">
  <a:themeElements>
    <a:clrScheme name="自定义 10">
      <a:dk1>
        <a:sysClr val="windowText" lastClr="000000"/>
      </a:dk1>
      <a:lt1>
        <a:sysClr val="window" lastClr="FFFFFF"/>
      </a:lt1>
      <a:dk2>
        <a:srgbClr val="44546A"/>
      </a:dk2>
      <a:lt2>
        <a:srgbClr val="E7E6E6"/>
      </a:lt2>
      <a:accent1>
        <a:srgbClr val="07553A"/>
      </a:accent1>
      <a:accent2>
        <a:srgbClr val="CFD468"/>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2800" dirty="0">
            <a:solidFill>
              <a:schemeClr val="bg1"/>
            </a:solidFill>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10833</TotalTime>
  <Words>2295</Words>
  <Application>Microsoft Office PowerPoint</Application>
  <PresentationFormat>宽屏</PresentationFormat>
  <Paragraphs>133</Paragraphs>
  <Slides>19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等线</vt:lpstr>
      <vt:lpstr>思源黑体 CN Bold</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昔 翰星</dc:creator>
  <cp:lastModifiedBy>19220211 刘</cp:lastModifiedBy>
  <cp:revision>57</cp:revision>
  <dcterms:created xsi:type="dcterms:W3CDTF">2022-04-23T12:15:45Z</dcterms:created>
  <dcterms:modified xsi:type="dcterms:W3CDTF">2024-12-20T01:51:12Z</dcterms:modified>
</cp:coreProperties>
</file>